
<file path=[Content_Types].xml><?xml version="1.0" encoding="utf-8"?>
<Types xmlns="http://schemas.openxmlformats.org/package/2006/content-types">
  <Default Extension="xml" ContentType="application/xml"/>
  <Default Extension="jpeg" ContentType="image/jpeg"/>
  <Default Extension="tiff" ContentType="image/tiff"/>
  <Default Extension="jpg" ContentType="image/jpeg"/>
  <Default Extension="rels" ContentType="application/vnd.openxmlformats-package.relationships+xml"/>
  <Default Extension="m4a" ContentType="audio/mp4"/>
  <Default Extension="gif" ContentType="image/gif"/>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2.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3.xml" ContentType="application/vnd.openxmlformats-officedocument.presentationml.tags+xml"/>
  <Override PartName="/ppt/notesSlides/notesSlide13.xml" ContentType="application/vnd.openxmlformats-officedocument.presentationml.notesSlide+xml"/>
  <Override PartName="/ppt/tags/tag4.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5.xml" ContentType="application/vnd.openxmlformats-officedocument.presentationml.tags+xml"/>
  <Override PartName="/ppt/notesSlides/notesSlide20.xml" ContentType="application/vnd.openxmlformats-officedocument.presentationml.notesSlide+xml"/>
  <Override PartName="/ppt/tags/tag6.xml" ContentType="application/vnd.openxmlformats-officedocument.presentationml.tags+xml"/>
  <Override PartName="/ppt/notesSlides/notesSlide21.xml" ContentType="application/vnd.openxmlformats-officedocument.presentationml.notesSlide+xml"/>
  <Override PartName="/ppt/tags/tag7.xml" ContentType="application/vnd.openxmlformats-officedocument.presentationml.tags+xml"/>
  <Override PartName="/ppt/notesSlides/notesSlide22.xml" ContentType="application/vnd.openxmlformats-officedocument.presentationml.notesSlide+xml"/>
  <Override PartName="/ppt/tags/tag8.xml" ContentType="application/vnd.openxmlformats-officedocument.presentationml.tags+xml"/>
  <Override PartName="/ppt/notesSlides/notesSlide23.xml" ContentType="application/vnd.openxmlformats-officedocument.presentationml.notesSlide+xml"/>
  <Override PartName="/ppt/tags/tag9.xml" ContentType="application/vnd.openxmlformats-officedocument.presentationml.tags+xml"/>
  <Override PartName="/ppt/notesSlides/notesSlide24.xml" ContentType="application/vnd.openxmlformats-officedocument.presentationml.notesSlide+xml"/>
  <Override PartName="/ppt/tags/tag10.xml" ContentType="application/vnd.openxmlformats-officedocument.presentationml.tags+xml"/>
  <Override PartName="/ppt/notesSlides/notesSlide25.xml" ContentType="application/vnd.openxmlformats-officedocument.presentationml.notesSlide+xml"/>
  <Override PartName="/ppt/tags/tag11.xml" ContentType="application/vnd.openxmlformats-officedocument.presentationml.tags+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tags/tag12.xml" ContentType="application/vnd.openxmlformats-officedocument.presentationml.tags+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9"/>
  </p:notesMasterIdLst>
  <p:sldIdLst>
    <p:sldId id="256" r:id="rId2"/>
    <p:sldId id="293" r:id="rId3"/>
    <p:sldId id="295" r:id="rId4"/>
    <p:sldId id="296" r:id="rId5"/>
    <p:sldId id="297" r:id="rId6"/>
    <p:sldId id="298" r:id="rId7"/>
    <p:sldId id="299" r:id="rId8"/>
    <p:sldId id="257" r:id="rId9"/>
    <p:sldId id="258" r:id="rId10"/>
    <p:sldId id="300" r:id="rId11"/>
    <p:sldId id="301" r:id="rId12"/>
    <p:sldId id="260" r:id="rId13"/>
    <p:sldId id="259" r:id="rId14"/>
    <p:sldId id="276" r:id="rId15"/>
    <p:sldId id="290" r:id="rId16"/>
    <p:sldId id="291" r:id="rId17"/>
    <p:sldId id="292" r:id="rId18"/>
    <p:sldId id="277" r:id="rId19"/>
    <p:sldId id="278" r:id="rId20"/>
    <p:sldId id="262" r:id="rId21"/>
    <p:sldId id="282" r:id="rId22"/>
    <p:sldId id="283" r:id="rId23"/>
    <p:sldId id="303" r:id="rId24"/>
    <p:sldId id="264" r:id="rId25"/>
    <p:sldId id="265" r:id="rId26"/>
    <p:sldId id="263" r:id="rId27"/>
    <p:sldId id="266" r:id="rId28"/>
    <p:sldId id="284" r:id="rId29"/>
    <p:sldId id="285" r:id="rId30"/>
    <p:sldId id="267" r:id="rId31"/>
    <p:sldId id="302" r:id="rId32"/>
    <p:sldId id="268" r:id="rId33"/>
    <p:sldId id="269" r:id="rId34"/>
    <p:sldId id="270" r:id="rId35"/>
    <p:sldId id="271" r:id="rId36"/>
    <p:sldId id="287" r:id="rId37"/>
    <p:sldId id="289"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9C8E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787"/>
    <p:restoredTop sz="94673"/>
  </p:normalViewPr>
  <p:slideViewPr>
    <p:cSldViewPr snapToGrid="0" snapToObjects="1">
      <p:cViewPr varScale="1">
        <p:scale>
          <a:sx n="131" d="100"/>
          <a:sy n="131" d="100"/>
        </p:scale>
        <p:origin x="616" y="184"/>
      </p:cViewPr>
      <p:guideLst/>
    </p:cSldViewPr>
  </p:slideViewPr>
  <p:notesTextViewPr>
    <p:cViewPr>
      <p:scale>
        <a:sx n="1" d="1"/>
        <a:sy n="1" d="1"/>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notesMaster" Target="notesMasters/notesMaster1.xml"/><Relationship Id="rId40" Type="http://schemas.openxmlformats.org/officeDocument/2006/relationships/presProps" Target="presProps.xml"/><Relationship Id="rId41" Type="http://schemas.openxmlformats.org/officeDocument/2006/relationships/viewProps" Target="viewProps.xml"/><Relationship Id="rId42" Type="http://schemas.openxmlformats.org/officeDocument/2006/relationships/theme" Target="theme/theme1.xml"/><Relationship Id="rId43" Type="http://schemas.openxmlformats.org/officeDocument/2006/relationships/tableStyles" Target="tableStyles.xml"/><Relationship Id="rId44"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usoom Sarkar" userId="S::msarkar@adobe.com::cd267537-2d95-4789-b67a-a42f08312d4f" providerId="AD" clId="Web-{3D5B996E-ED61-0957-0A52-1C1D3BAA236F}"/>
    <pc:docChg chg="modSld">
      <pc:chgData name="Mausoom Sarkar" userId="S::msarkar@adobe.com::cd267537-2d95-4789-b67a-a42f08312d4f" providerId="AD" clId="Web-{3D5B996E-ED61-0957-0A52-1C1D3BAA236F}" dt="2018-12-24T12:43:13.886" v="15" actId="1076"/>
      <pc:docMkLst>
        <pc:docMk/>
      </pc:docMkLst>
      <pc:sldChg chg="addSp delSp modSp">
        <pc:chgData name="Mausoom Sarkar" userId="S::msarkar@adobe.com::cd267537-2d95-4789-b67a-a42f08312d4f" providerId="AD" clId="Web-{3D5B996E-ED61-0957-0A52-1C1D3BAA236F}" dt="2018-12-24T12:43:13.886" v="15" actId="1076"/>
        <pc:sldMkLst>
          <pc:docMk/>
          <pc:sldMk cId="6419472" sldId="260"/>
        </pc:sldMkLst>
        <pc:spChg chg="add mod">
          <ac:chgData name="Mausoom Sarkar" userId="S::msarkar@adobe.com::cd267537-2d95-4789-b67a-a42f08312d4f" providerId="AD" clId="Web-{3D5B996E-ED61-0957-0A52-1C1D3BAA236F}" dt="2018-12-24T12:43:13.886" v="15" actId="1076"/>
          <ac:spMkLst>
            <pc:docMk/>
            <pc:sldMk cId="6419472" sldId="260"/>
            <ac:spMk id="7" creationId="{E38AB3EC-8E03-44CB-B5E3-8BEA51AE43F6}"/>
          </ac:spMkLst>
        </pc:spChg>
        <pc:picChg chg="add del mod">
          <ac:chgData name="Mausoom Sarkar" userId="S::msarkar@adobe.com::cd267537-2d95-4789-b67a-a42f08312d4f" providerId="AD" clId="Web-{3D5B996E-ED61-0957-0A52-1C1D3BAA236F}" dt="2018-12-24T12:39:12.603" v="4"/>
          <ac:picMkLst>
            <pc:docMk/>
            <pc:sldMk cId="6419472" sldId="260"/>
            <ac:picMk id="5" creationId="{6166921B-3E78-463E-8202-CD2681674252}"/>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EB08BF2-461A-7F41-B763-36FD52F627EA}" type="datetimeFigureOut">
              <a:rPr lang="en-US" smtClean="0"/>
              <a:t>12/24/18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B6FDDE-FD65-A844-ACE3-2842B99A6AF7}" type="slidenum">
              <a:rPr lang="en-US" smtClean="0"/>
              <a:t>‹#›</a:t>
            </a:fld>
            <a:endParaRPr lang="en-US"/>
          </a:p>
        </p:txBody>
      </p:sp>
    </p:spTree>
    <p:extLst>
      <p:ext uri="{BB962C8B-B14F-4D97-AF65-F5344CB8AC3E}">
        <p14:creationId xmlns:p14="http://schemas.microsoft.com/office/powerpoint/2010/main" val="19226126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Hi </a:t>
            </a:r>
          </a:p>
          <a:p>
            <a:r>
              <a:rPr lang="en-IN" dirty="0"/>
              <a:t>I am XXXXXX from Adobe and I am going to talk about our teams work on language grounding by navigating virtual environment.</a:t>
            </a:r>
          </a:p>
          <a:p>
            <a:endParaRPr lang="en-US" dirty="0"/>
          </a:p>
        </p:txBody>
      </p:sp>
      <p:sp>
        <p:nvSpPr>
          <p:cNvPr id="4" name="Slide Number Placeholder 3"/>
          <p:cNvSpPr>
            <a:spLocks noGrp="1"/>
          </p:cNvSpPr>
          <p:nvPr>
            <p:ph type="sldNum" sz="quarter" idx="5"/>
          </p:nvPr>
        </p:nvSpPr>
        <p:spPr/>
        <p:txBody>
          <a:bodyPr/>
          <a:lstStyle/>
          <a:p>
            <a:fld id="{BFB6FDDE-FD65-A844-ACE3-2842B99A6AF7}" type="slidenum">
              <a:rPr lang="en-US" smtClean="0"/>
              <a:t>1</a:t>
            </a:fld>
            <a:endParaRPr lang="en-US"/>
          </a:p>
        </p:txBody>
      </p:sp>
    </p:spTree>
    <p:extLst>
      <p:ext uri="{BB962C8B-B14F-4D97-AF65-F5344CB8AC3E}">
        <p14:creationId xmlns:p14="http://schemas.microsoft.com/office/powerpoint/2010/main" val="31436741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and in our case we use a navigation task aided by language to do this.</a:t>
            </a:r>
            <a:endParaRPr lang="en-US" dirty="0"/>
          </a:p>
        </p:txBody>
      </p:sp>
      <p:sp>
        <p:nvSpPr>
          <p:cNvPr id="4" name="Slide Number Placeholder 3"/>
          <p:cNvSpPr>
            <a:spLocks noGrp="1"/>
          </p:cNvSpPr>
          <p:nvPr>
            <p:ph type="sldNum" sz="quarter" idx="5"/>
          </p:nvPr>
        </p:nvSpPr>
        <p:spPr/>
        <p:txBody>
          <a:bodyPr/>
          <a:lstStyle/>
          <a:p>
            <a:fld id="{BFB6FDDE-FD65-A844-ACE3-2842B99A6AF7}" type="slidenum">
              <a:rPr lang="en-US" smtClean="0"/>
              <a:t>10</a:t>
            </a:fld>
            <a:endParaRPr lang="en-US"/>
          </a:p>
        </p:txBody>
      </p:sp>
    </p:spTree>
    <p:extLst>
      <p:ext uri="{BB962C8B-B14F-4D97-AF65-F5344CB8AC3E}">
        <p14:creationId xmlns:p14="http://schemas.microsoft.com/office/powerpoint/2010/main" val="15171462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We created a 2d environment for this purpose with various objects of multiple colour and sizes.</a:t>
            </a:r>
            <a:endParaRPr lang="en-US" dirty="0"/>
          </a:p>
        </p:txBody>
      </p:sp>
      <p:sp>
        <p:nvSpPr>
          <p:cNvPr id="4" name="Slide Number Placeholder 3"/>
          <p:cNvSpPr>
            <a:spLocks noGrp="1"/>
          </p:cNvSpPr>
          <p:nvPr>
            <p:ph type="sldNum" sz="quarter" idx="5"/>
          </p:nvPr>
        </p:nvSpPr>
        <p:spPr/>
        <p:txBody>
          <a:bodyPr/>
          <a:lstStyle/>
          <a:p>
            <a:fld id="{BFB6FDDE-FD65-A844-ACE3-2842B99A6AF7}" type="slidenum">
              <a:rPr lang="en-US" smtClean="0"/>
              <a:t>11</a:t>
            </a:fld>
            <a:endParaRPr lang="en-US"/>
          </a:p>
        </p:txBody>
      </p:sp>
    </p:spTree>
    <p:extLst>
      <p:ext uri="{BB962C8B-B14F-4D97-AF65-F5344CB8AC3E}">
        <p14:creationId xmlns:p14="http://schemas.microsoft.com/office/powerpoint/2010/main" val="20501986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We also test or model on the </a:t>
            </a:r>
            <a:r>
              <a:rPr lang="en-IN" dirty="0" err="1"/>
              <a:t>vizdoom</a:t>
            </a:r>
            <a:r>
              <a:rPr lang="en-IN" dirty="0"/>
              <a:t> 3d environment which has been earlier used in the gated attention paper by </a:t>
            </a:r>
            <a:r>
              <a:rPr lang="en-IN" dirty="0" err="1"/>
              <a:t>chaplot</a:t>
            </a:r>
            <a:r>
              <a:rPr lang="en-IN" dirty="0"/>
              <a:t>.</a:t>
            </a:r>
            <a:endParaRPr lang="en-US" dirty="0"/>
          </a:p>
        </p:txBody>
      </p:sp>
      <p:sp>
        <p:nvSpPr>
          <p:cNvPr id="4" name="Slide Number Placeholder 3"/>
          <p:cNvSpPr>
            <a:spLocks noGrp="1"/>
          </p:cNvSpPr>
          <p:nvPr>
            <p:ph type="sldNum" sz="quarter" idx="5"/>
          </p:nvPr>
        </p:nvSpPr>
        <p:spPr/>
        <p:txBody>
          <a:bodyPr/>
          <a:lstStyle/>
          <a:p>
            <a:fld id="{BFB6FDDE-FD65-A844-ACE3-2842B99A6AF7}" type="slidenum">
              <a:rPr lang="en-US" smtClean="0"/>
              <a:t>12</a:t>
            </a:fld>
            <a:endParaRPr lang="en-US"/>
          </a:p>
        </p:txBody>
      </p:sp>
    </p:spTree>
    <p:extLst>
      <p:ext uri="{BB962C8B-B14F-4D97-AF65-F5344CB8AC3E}">
        <p14:creationId xmlns:p14="http://schemas.microsoft.com/office/powerpoint/2010/main" val="35418123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Our agent takes in images and textual instructions as inputs. Based on these it performs various actions and it is trained in an end to end manner using reinforcement learning.</a:t>
            </a:r>
            <a:endParaRPr lang="en-US" dirty="0"/>
          </a:p>
        </p:txBody>
      </p:sp>
      <p:sp>
        <p:nvSpPr>
          <p:cNvPr id="4" name="Slide Number Placeholder 3"/>
          <p:cNvSpPr>
            <a:spLocks noGrp="1"/>
          </p:cNvSpPr>
          <p:nvPr>
            <p:ph type="sldNum" sz="quarter" idx="5"/>
          </p:nvPr>
        </p:nvSpPr>
        <p:spPr/>
        <p:txBody>
          <a:bodyPr/>
          <a:lstStyle/>
          <a:p>
            <a:fld id="{BFB6FDDE-FD65-A844-ACE3-2842B99A6AF7}" type="slidenum">
              <a:rPr lang="en-US" smtClean="0"/>
              <a:t>13</a:t>
            </a:fld>
            <a:endParaRPr lang="en-US"/>
          </a:p>
        </p:txBody>
      </p:sp>
    </p:spTree>
    <p:extLst>
      <p:ext uri="{BB962C8B-B14F-4D97-AF65-F5344CB8AC3E}">
        <p14:creationId xmlns:p14="http://schemas.microsoft.com/office/powerpoint/2010/main" val="48173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This is how a typical language grounding model performing a navigation tasks looks like.</a:t>
            </a:r>
          </a:p>
          <a:p>
            <a:r>
              <a:rPr lang="en-IN" dirty="0"/>
              <a:t>It </a:t>
            </a:r>
            <a:r>
              <a:rPr lang="en-IN" dirty="0" err="1"/>
              <a:t>featurizes</a:t>
            </a:r>
            <a:r>
              <a:rPr lang="en-IN" dirty="0"/>
              <a:t> the image input using </a:t>
            </a:r>
            <a:r>
              <a:rPr lang="en-IN" dirty="0" err="1"/>
              <a:t>cnn</a:t>
            </a:r>
            <a:r>
              <a:rPr lang="en-IN" dirty="0"/>
              <a:t>, </a:t>
            </a:r>
          </a:p>
        </p:txBody>
      </p:sp>
      <p:sp>
        <p:nvSpPr>
          <p:cNvPr id="4" name="Slide Number Placeholder 3"/>
          <p:cNvSpPr>
            <a:spLocks noGrp="1"/>
          </p:cNvSpPr>
          <p:nvPr>
            <p:ph type="sldNum" sz="quarter" idx="5"/>
          </p:nvPr>
        </p:nvSpPr>
        <p:spPr/>
        <p:txBody>
          <a:bodyPr/>
          <a:lstStyle/>
          <a:p>
            <a:fld id="{BFB6FDDE-FD65-A844-ACE3-2842B99A6AF7}" type="slidenum">
              <a:rPr lang="en-US" smtClean="0"/>
              <a:t>14</a:t>
            </a:fld>
            <a:endParaRPr lang="en-US"/>
          </a:p>
        </p:txBody>
      </p:sp>
    </p:spTree>
    <p:extLst>
      <p:ext uri="{BB962C8B-B14F-4D97-AF65-F5344CB8AC3E}">
        <p14:creationId xmlns:p14="http://schemas.microsoft.com/office/powerpoint/2010/main" val="4542129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language input using a </a:t>
            </a:r>
            <a:r>
              <a:rPr lang="en-IN" dirty="0" err="1"/>
              <a:t>Rnn</a:t>
            </a:r>
            <a:r>
              <a:rPr lang="en-IN" dirty="0"/>
              <a:t> and</a:t>
            </a:r>
            <a:endParaRPr lang="en-US" dirty="0"/>
          </a:p>
        </p:txBody>
      </p:sp>
      <p:sp>
        <p:nvSpPr>
          <p:cNvPr id="4" name="Slide Number Placeholder 3"/>
          <p:cNvSpPr>
            <a:spLocks noGrp="1"/>
          </p:cNvSpPr>
          <p:nvPr>
            <p:ph type="sldNum" sz="quarter" idx="5"/>
          </p:nvPr>
        </p:nvSpPr>
        <p:spPr/>
        <p:txBody>
          <a:bodyPr/>
          <a:lstStyle/>
          <a:p>
            <a:fld id="{BFB6FDDE-FD65-A844-ACE3-2842B99A6AF7}" type="slidenum">
              <a:rPr lang="en-US" smtClean="0"/>
              <a:t>15</a:t>
            </a:fld>
            <a:endParaRPr lang="en-US"/>
          </a:p>
        </p:txBody>
      </p:sp>
    </p:spTree>
    <p:extLst>
      <p:ext uri="{BB962C8B-B14F-4D97-AF65-F5344CB8AC3E}">
        <p14:creationId xmlns:p14="http://schemas.microsoft.com/office/powerpoint/2010/main" val="21027312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has a fusion mechanism which fuses the language and visual features together and </a:t>
            </a:r>
            <a:endParaRPr lang="en-US" dirty="0"/>
          </a:p>
        </p:txBody>
      </p:sp>
      <p:sp>
        <p:nvSpPr>
          <p:cNvPr id="4" name="Slide Number Placeholder 3"/>
          <p:cNvSpPr>
            <a:spLocks noGrp="1"/>
          </p:cNvSpPr>
          <p:nvPr>
            <p:ph type="sldNum" sz="quarter" idx="5"/>
          </p:nvPr>
        </p:nvSpPr>
        <p:spPr/>
        <p:txBody>
          <a:bodyPr/>
          <a:lstStyle/>
          <a:p>
            <a:fld id="{BFB6FDDE-FD65-A844-ACE3-2842B99A6AF7}" type="slidenum">
              <a:rPr lang="en-US" smtClean="0"/>
              <a:t>16</a:t>
            </a:fld>
            <a:endParaRPr lang="en-US"/>
          </a:p>
        </p:txBody>
      </p:sp>
    </p:spTree>
    <p:extLst>
      <p:ext uri="{BB962C8B-B14F-4D97-AF65-F5344CB8AC3E}">
        <p14:creationId xmlns:p14="http://schemas.microsoft.com/office/powerpoint/2010/main" val="35196251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it passes it on to the policy learning phase.</a:t>
            </a:r>
          </a:p>
          <a:p>
            <a:endParaRPr lang="en-US" dirty="0"/>
          </a:p>
          <a:p>
            <a:endParaRPr lang="en-US" dirty="0"/>
          </a:p>
        </p:txBody>
      </p:sp>
      <p:sp>
        <p:nvSpPr>
          <p:cNvPr id="4" name="Slide Number Placeholder 3"/>
          <p:cNvSpPr>
            <a:spLocks noGrp="1"/>
          </p:cNvSpPr>
          <p:nvPr>
            <p:ph type="sldNum" sz="quarter" idx="5"/>
          </p:nvPr>
        </p:nvSpPr>
        <p:spPr/>
        <p:txBody>
          <a:bodyPr/>
          <a:lstStyle/>
          <a:p>
            <a:fld id="{BFB6FDDE-FD65-A844-ACE3-2842B99A6AF7}" type="slidenum">
              <a:rPr lang="en-US" smtClean="0"/>
              <a:t>17</a:t>
            </a:fld>
            <a:endParaRPr lang="en-US"/>
          </a:p>
        </p:txBody>
      </p:sp>
    </p:spTree>
    <p:extLst>
      <p:ext uri="{BB962C8B-B14F-4D97-AF65-F5344CB8AC3E}">
        <p14:creationId xmlns:p14="http://schemas.microsoft.com/office/powerpoint/2010/main" val="6205888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Earlier works used concatenation and </a:t>
            </a:r>
          </a:p>
        </p:txBody>
      </p:sp>
      <p:sp>
        <p:nvSpPr>
          <p:cNvPr id="4" name="Slide Number Placeholder 3"/>
          <p:cNvSpPr>
            <a:spLocks noGrp="1"/>
          </p:cNvSpPr>
          <p:nvPr>
            <p:ph type="sldNum" sz="quarter" idx="5"/>
          </p:nvPr>
        </p:nvSpPr>
        <p:spPr/>
        <p:txBody>
          <a:bodyPr/>
          <a:lstStyle/>
          <a:p>
            <a:fld id="{BFB6FDDE-FD65-A844-ACE3-2842B99A6AF7}" type="slidenum">
              <a:rPr lang="en-US" smtClean="0"/>
              <a:t>18</a:t>
            </a:fld>
            <a:endParaRPr lang="en-US"/>
          </a:p>
        </p:txBody>
      </p:sp>
    </p:spTree>
    <p:extLst>
      <p:ext uri="{BB962C8B-B14F-4D97-AF65-F5344CB8AC3E}">
        <p14:creationId xmlns:p14="http://schemas.microsoft.com/office/powerpoint/2010/main" val="32446413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err="1"/>
              <a:t>hadamard</a:t>
            </a:r>
            <a:r>
              <a:rPr lang="en-IN" dirty="0"/>
              <a:t> product to do fusion of the visual and textual representations. </a:t>
            </a:r>
            <a:endParaRPr lang="en-US" dirty="0"/>
          </a:p>
        </p:txBody>
      </p:sp>
      <p:sp>
        <p:nvSpPr>
          <p:cNvPr id="4" name="Slide Number Placeholder 3"/>
          <p:cNvSpPr>
            <a:spLocks noGrp="1"/>
          </p:cNvSpPr>
          <p:nvPr>
            <p:ph type="sldNum" sz="quarter" idx="5"/>
          </p:nvPr>
        </p:nvSpPr>
        <p:spPr/>
        <p:txBody>
          <a:bodyPr/>
          <a:lstStyle/>
          <a:p>
            <a:fld id="{BFB6FDDE-FD65-A844-ACE3-2842B99A6AF7}" type="slidenum">
              <a:rPr lang="en-US" smtClean="0"/>
              <a:t>19</a:t>
            </a:fld>
            <a:endParaRPr lang="en-US"/>
          </a:p>
        </p:txBody>
      </p:sp>
    </p:spTree>
    <p:extLst>
      <p:ext uri="{BB962C8B-B14F-4D97-AF65-F5344CB8AC3E}">
        <p14:creationId xmlns:p14="http://schemas.microsoft.com/office/powerpoint/2010/main" val="21070683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Do Images we see give meaning to our words?</a:t>
            </a:r>
            <a:endParaRPr lang="en-US" dirty="0"/>
          </a:p>
          <a:p>
            <a:endParaRPr lang="en-US" dirty="0"/>
          </a:p>
        </p:txBody>
      </p:sp>
      <p:sp>
        <p:nvSpPr>
          <p:cNvPr id="4" name="Slide Number Placeholder 3"/>
          <p:cNvSpPr>
            <a:spLocks noGrp="1"/>
          </p:cNvSpPr>
          <p:nvPr>
            <p:ph type="sldNum" sz="quarter" idx="5"/>
          </p:nvPr>
        </p:nvSpPr>
        <p:spPr/>
        <p:txBody>
          <a:bodyPr/>
          <a:lstStyle/>
          <a:p>
            <a:fld id="{BFB6FDDE-FD65-A844-ACE3-2842B99A6AF7}" type="slidenum">
              <a:rPr lang="en-US" smtClean="0"/>
              <a:t>2</a:t>
            </a:fld>
            <a:endParaRPr lang="en-US"/>
          </a:p>
        </p:txBody>
      </p:sp>
    </p:spTree>
    <p:extLst>
      <p:ext uri="{BB962C8B-B14F-4D97-AF65-F5344CB8AC3E}">
        <p14:creationId xmlns:p14="http://schemas.microsoft.com/office/powerpoint/2010/main" val="23429655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We propose a different mechanism to do this fusion.</a:t>
            </a:r>
          </a:p>
          <a:p>
            <a:r>
              <a:rPr lang="en-IN" dirty="0"/>
              <a:t>We project the language representation into multiple feature vectors and</a:t>
            </a:r>
            <a:endParaRPr lang="en-US" dirty="0"/>
          </a:p>
        </p:txBody>
      </p:sp>
      <p:sp>
        <p:nvSpPr>
          <p:cNvPr id="4" name="Slide Number Placeholder 3"/>
          <p:cNvSpPr>
            <a:spLocks noGrp="1"/>
          </p:cNvSpPr>
          <p:nvPr>
            <p:ph type="sldNum" sz="quarter" idx="5"/>
          </p:nvPr>
        </p:nvSpPr>
        <p:spPr/>
        <p:txBody>
          <a:bodyPr/>
          <a:lstStyle/>
          <a:p>
            <a:fld id="{BFB6FDDE-FD65-A844-ACE3-2842B99A6AF7}" type="slidenum">
              <a:rPr lang="en-US" smtClean="0"/>
              <a:t>20</a:t>
            </a:fld>
            <a:endParaRPr lang="en-US"/>
          </a:p>
        </p:txBody>
      </p:sp>
    </p:spTree>
    <p:extLst>
      <p:ext uri="{BB962C8B-B14F-4D97-AF65-F5344CB8AC3E}">
        <p14:creationId xmlns:p14="http://schemas.microsoft.com/office/powerpoint/2010/main" val="39583255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convolve them with visual feature volume to produce multiple attention maps. </a:t>
            </a:r>
            <a:endParaRPr lang="en-US" dirty="0"/>
          </a:p>
        </p:txBody>
      </p:sp>
      <p:sp>
        <p:nvSpPr>
          <p:cNvPr id="4" name="Slide Number Placeholder 3"/>
          <p:cNvSpPr>
            <a:spLocks noGrp="1"/>
          </p:cNvSpPr>
          <p:nvPr>
            <p:ph type="sldNum" sz="quarter" idx="5"/>
          </p:nvPr>
        </p:nvSpPr>
        <p:spPr/>
        <p:txBody>
          <a:bodyPr/>
          <a:lstStyle/>
          <a:p>
            <a:fld id="{BFB6FDDE-FD65-A844-ACE3-2842B99A6AF7}" type="slidenum">
              <a:rPr lang="en-US" smtClean="0"/>
              <a:t>21</a:t>
            </a:fld>
            <a:endParaRPr lang="en-US"/>
          </a:p>
        </p:txBody>
      </p:sp>
    </p:spTree>
    <p:extLst>
      <p:ext uri="{BB962C8B-B14F-4D97-AF65-F5344CB8AC3E}">
        <p14:creationId xmlns:p14="http://schemas.microsoft.com/office/powerpoint/2010/main" val="16254539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Which is then concatenated and passed on to the policy learning phase</a:t>
            </a:r>
            <a:endParaRPr lang="en-US" dirty="0"/>
          </a:p>
        </p:txBody>
      </p:sp>
      <p:sp>
        <p:nvSpPr>
          <p:cNvPr id="4" name="Slide Number Placeholder 3"/>
          <p:cNvSpPr>
            <a:spLocks noGrp="1"/>
          </p:cNvSpPr>
          <p:nvPr>
            <p:ph type="sldNum" sz="quarter" idx="5"/>
          </p:nvPr>
        </p:nvSpPr>
        <p:spPr/>
        <p:txBody>
          <a:bodyPr/>
          <a:lstStyle/>
          <a:p>
            <a:fld id="{BFB6FDDE-FD65-A844-ACE3-2842B99A6AF7}" type="slidenum">
              <a:rPr lang="en-US" smtClean="0"/>
              <a:t>22</a:t>
            </a:fld>
            <a:endParaRPr lang="en-US"/>
          </a:p>
        </p:txBody>
      </p:sp>
    </p:spTree>
    <p:extLst>
      <p:ext uri="{BB962C8B-B14F-4D97-AF65-F5344CB8AC3E}">
        <p14:creationId xmlns:p14="http://schemas.microsoft.com/office/powerpoint/2010/main" val="197388457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where we use a3c</a:t>
            </a:r>
            <a:endParaRPr lang="en-US" dirty="0"/>
          </a:p>
        </p:txBody>
      </p:sp>
      <p:sp>
        <p:nvSpPr>
          <p:cNvPr id="4" name="Slide Number Placeholder 3"/>
          <p:cNvSpPr>
            <a:spLocks noGrp="1"/>
          </p:cNvSpPr>
          <p:nvPr>
            <p:ph type="sldNum" sz="quarter" idx="5"/>
          </p:nvPr>
        </p:nvSpPr>
        <p:spPr/>
        <p:txBody>
          <a:bodyPr/>
          <a:lstStyle/>
          <a:p>
            <a:fld id="{BFB6FDDE-FD65-A844-ACE3-2842B99A6AF7}" type="slidenum">
              <a:rPr lang="en-US" smtClean="0"/>
              <a:t>23</a:t>
            </a:fld>
            <a:endParaRPr lang="en-US"/>
          </a:p>
        </p:txBody>
      </p:sp>
    </p:spTree>
    <p:extLst>
      <p:ext uri="{BB962C8B-B14F-4D97-AF65-F5344CB8AC3E}">
        <p14:creationId xmlns:p14="http://schemas.microsoft.com/office/powerpoint/2010/main" val="301781408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We do this convolution of visual feature volume with different text features to help the model in relating the language input with the things present in the image. It helps the Model to look out for multiple features in the image based on the instruction.</a:t>
            </a:r>
            <a:endParaRPr lang="en-US" dirty="0"/>
          </a:p>
        </p:txBody>
      </p:sp>
      <p:sp>
        <p:nvSpPr>
          <p:cNvPr id="4" name="Slide Number Placeholder 3"/>
          <p:cNvSpPr>
            <a:spLocks noGrp="1"/>
          </p:cNvSpPr>
          <p:nvPr>
            <p:ph type="sldNum" sz="quarter" idx="5"/>
          </p:nvPr>
        </p:nvSpPr>
        <p:spPr/>
        <p:txBody>
          <a:bodyPr/>
          <a:lstStyle/>
          <a:p>
            <a:fld id="{BFB6FDDE-FD65-A844-ACE3-2842B99A6AF7}" type="slidenum">
              <a:rPr lang="en-US" smtClean="0"/>
              <a:t>24</a:t>
            </a:fld>
            <a:endParaRPr lang="en-US"/>
          </a:p>
        </p:txBody>
      </p:sp>
    </p:spTree>
    <p:extLst>
      <p:ext uri="{BB962C8B-B14F-4D97-AF65-F5344CB8AC3E}">
        <p14:creationId xmlns:p14="http://schemas.microsoft.com/office/powerpoint/2010/main" val="248517344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We evaluate our model on 2 different behaviours</a:t>
            </a:r>
          </a:p>
          <a:p>
            <a:r>
              <a:rPr lang="en-IN" dirty="0"/>
              <a:t>Unseen scenario generalization: in which we put our learned model into a environment comprising of object attributes and arrangements that it has not seen earlier</a:t>
            </a:r>
          </a:p>
          <a:p>
            <a:endParaRPr lang="en-IN" dirty="0"/>
          </a:p>
          <a:p>
            <a:r>
              <a:rPr lang="en-IN" dirty="0"/>
              <a:t>and </a:t>
            </a:r>
          </a:p>
          <a:p>
            <a:endParaRPr lang="en-IN" dirty="0"/>
          </a:p>
          <a:p>
            <a:r>
              <a:rPr lang="en-IN" dirty="0"/>
              <a:t>Zero-shot generalization: where in addition to unseen scenario our agent also gets instruction that it has not got earlier</a:t>
            </a:r>
            <a:endParaRPr lang="en-US" dirty="0"/>
          </a:p>
        </p:txBody>
      </p:sp>
      <p:sp>
        <p:nvSpPr>
          <p:cNvPr id="4" name="Slide Number Placeholder 3"/>
          <p:cNvSpPr>
            <a:spLocks noGrp="1"/>
          </p:cNvSpPr>
          <p:nvPr>
            <p:ph type="sldNum" sz="quarter" idx="5"/>
          </p:nvPr>
        </p:nvSpPr>
        <p:spPr/>
        <p:txBody>
          <a:bodyPr/>
          <a:lstStyle/>
          <a:p>
            <a:fld id="{BFB6FDDE-FD65-A844-ACE3-2842B99A6AF7}" type="slidenum">
              <a:rPr lang="en-US" smtClean="0"/>
              <a:t>25</a:t>
            </a:fld>
            <a:endParaRPr lang="en-US"/>
          </a:p>
        </p:txBody>
      </p:sp>
    </p:spTree>
    <p:extLst>
      <p:ext uri="{BB962C8B-B14F-4D97-AF65-F5344CB8AC3E}">
        <p14:creationId xmlns:p14="http://schemas.microsoft.com/office/powerpoint/2010/main" val="27261778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Here we show how our model performs in a 2d environment. Its clear that we outperform the baseline methods and also our model which has 5 attention maps performed the best.</a:t>
            </a:r>
          </a:p>
          <a:p>
            <a:endParaRPr lang="en-US" dirty="0"/>
          </a:p>
        </p:txBody>
      </p:sp>
      <p:sp>
        <p:nvSpPr>
          <p:cNvPr id="4" name="Slide Number Placeholder 3"/>
          <p:cNvSpPr>
            <a:spLocks noGrp="1"/>
          </p:cNvSpPr>
          <p:nvPr>
            <p:ph type="sldNum" sz="quarter" idx="5"/>
          </p:nvPr>
        </p:nvSpPr>
        <p:spPr/>
        <p:txBody>
          <a:bodyPr/>
          <a:lstStyle/>
          <a:p>
            <a:fld id="{BFB6FDDE-FD65-A844-ACE3-2842B99A6AF7}" type="slidenum">
              <a:rPr lang="en-US" smtClean="0"/>
              <a:t>26</a:t>
            </a:fld>
            <a:endParaRPr lang="en-US"/>
          </a:p>
        </p:txBody>
      </p:sp>
    </p:spTree>
    <p:extLst>
      <p:ext uri="{BB962C8B-B14F-4D97-AF65-F5344CB8AC3E}">
        <p14:creationId xmlns:p14="http://schemas.microsoft.com/office/powerpoint/2010/main" val="240888408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In 3d environment our model outperforms the state-of-the-art both in term of accuracy and training time in all the 3 scenarios.</a:t>
            </a:r>
            <a:endParaRPr lang="en-US" dirty="0"/>
          </a:p>
        </p:txBody>
      </p:sp>
      <p:sp>
        <p:nvSpPr>
          <p:cNvPr id="4" name="Slide Number Placeholder 3"/>
          <p:cNvSpPr>
            <a:spLocks noGrp="1"/>
          </p:cNvSpPr>
          <p:nvPr>
            <p:ph type="sldNum" sz="quarter" idx="5"/>
          </p:nvPr>
        </p:nvSpPr>
        <p:spPr/>
        <p:txBody>
          <a:bodyPr/>
          <a:lstStyle/>
          <a:p>
            <a:fld id="{BFB6FDDE-FD65-A844-ACE3-2842B99A6AF7}" type="slidenum">
              <a:rPr lang="en-US" smtClean="0"/>
              <a:t>27</a:t>
            </a:fld>
            <a:endParaRPr lang="en-US"/>
          </a:p>
        </p:txBody>
      </p:sp>
    </p:spTree>
    <p:extLst>
      <p:ext uri="{BB962C8B-B14F-4D97-AF65-F5344CB8AC3E}">
        <p14:creationId xmlns:p14="http://schemas.microsoft.com/office/powerpoint/2010/main" val="106073673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We </a:t>
            </a:r>
            <a:r>
              <a:rPr lang="en-IN" dirty="0" err="1"/>
              <a:t>overlayed</a:t>
            </a:r>
            <a:r>
              <a:rPr lang="en-IN" dirty="0"/>
              <a:t> the generated attention maps on to the input image and it can bee seen that the model is focusing on multiple areas in the image both in 2d and</a:t>
            </a:r>
            <a:endParaRPr lang="en-US" dirty="0"/>
          </a:p>
        </p:txBody>
      </p:sp>
      <p:sp>
        <p:nvSpPr>
          <p:cNvPr id="4" name="Slide Number Placeholder 3"/>
          <p:cNvSpPr>
            <a:spLocks noGrp="1"/>
          </p:cNvSpPr>
          <p:nvPr>
            <p:ph type="sldNum" sz="quarter" idx="5"/>
          </p:nvPr>
        </p:nvSpPr>
        <p:spPr/>
        <p:txBody>
          <a:bodyPr/>
          <a:lstStyle/>
          <a:p>
            <a:fld id="{BFB6FDDE-FD65-A844-ACE3-2842B99A6AF7}" type="slidenum">
              <a:rPr lang="en-US" smtClean="0"/>
              <a:t>30</a:t>
            </a:fld>
            <a:endParaRPr lang="en-US"/>
          </a:p>
        </p:txBody>
      </p:sp>
    </p:spTree>
    <p:extLst>
      <p:ext uri="{BB962C8B-B14F-4D97-AF65-F5344CB8AC3E}">
        <p14:creationId xmlns:p14="http://schemas.microsoft.com/office/powerpoint/2010/main" val="261065070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3d case.</a:t>
            </a:r>
            <a:endParaRPr lang="en-US" dirty="0"/>
          </a:p>
          <a:p>
            <a:endParaRPr lang="en-US" dirty="0"/>
          </a:p>
        </p:txBody>
      </p:sp>
      <p:sp>
        <p:nvSpPr>
          <p:cNvPr id="4" name="Slide Number Placeholder 3"/>
          <p:cNvSpPr>
            <a:spLocks noGrp="1"/>
          </p:cNvSpPr>
          <p:nvPr>
            <p:ph type="sldNum" sz="quarter" idx="5"/>
          </p:nvPr>
        </p:nvSpPr>
        <p:spPr/>
        <p:txBody>
          <a:bodyPr/>
          <a:lstStyle/>
          <a:p>
            <a:fld id="{BFB6FDDE-FD65-A844-ACE3-2842B99A6AF7}" type="slidenum">
              <a:rPr lang="en-US" smtClean="0"/>
              <a:t>31</a:t>
            </a:fld>
            <a:endParaRPr lang="en-US"/>
          </a:p>
        </p:txBody>
      </p:sp>
    </p:spTree>
    <p:extLst>
      <p:ext uri="{BB962C8B-B14F-4D97-AF65-F5344CB8AC3E}">
        <p14:creationId xmlns:p14="http://schemas.microsoft.com/office/powerpoint/2010/main" val="16412110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about these words?</a:t>
            </a:r>
          </a:p>
        </p:txBody>
      </p:sp>
      <p:sp>
        <p:nvSpPr>
          <p:cNvPr id="4" name="Slide Number Placeholder 3"/>
          <p:cNvSpPr>
            <a:spLocks noGrp="1"/>
          </p:cNvSpPr>
          <p:nvPr>
            <p:ph type="sldNum" sz="quarter" idx="5"/>
          </p:nvPr>
        </p:nvSpPr>
        <p:spPr/>
        <p:txBody>
          <a:bodyPr/>
          <a:lstStyle/>
          <a:p>
            <a:fld id="{BFB6FDDE-FD65-A844-ACE3-2842B99A6AF7}" type="slidenum">
              <a:rPr lang="en-US" smtClean="0"/>
              <a:t>3</a:t>
            </a:fld>
            <a:endParaRPr lang="en-US"/>
          </a:p>
        </p:txBody>
      </p:sp>
    </p:spTree>
    <p:extLst>
      <p:ext uri="{BB962C8B-B14F-4D97-AF65-F5344CB8AC3E}">
        <p14:creationId xmlns:p14="http://schemas.microsoft.com/office/powerpoint/2010/main" val="174675232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Here are a few examples of our model </a:t>
            </a:r>
            <a:r>
              <a:rPr lang="en-IN" dirty="0" err="1"/>
              <a:t>perfoming</a:t>
            </a:r>
            <a:r>
              <a:rPr lang="en-IN" dirty="0"/>
              <a:t> in a 2d environment .......... and</a:t>
            </a:r>
            <a:endParaRPr lang="en-US" dirty="0"/>
          </a:p>
        </p:txBody>
      </p:sp>
      <p:sp>
        <p:nvSpPr>
          <p:cNvPr id="4" name="Slide Number Placeholder 3"/>
          <p:cNvSpPr>
            <a:spLocks noGrp="1"/>
          </p:cNvSpPr>
          <p:nvPr>
            <p:ph type="sldNum" sz="quarter" idx="5"/>
          </p:nvPr>
        </p:nvSpPr>
        <p:spPr/>
        <p:txBody>
          <a:bodyPr/>
          <a:lstStyle/>
          <a:p>
            <a:fld id="{BFB6FDDE-FD65-A844-ACE3-2842B99A6AF7}" type="slidenum">
              <a:rPr lang="en-US" smtClean="0"/>
              <a:t>32</a:t>
            </a:fld>
            <a:endParaRPr lang="en-US"/>
          </a:p>
        </p:txBody>
      </p:sp>
    </p:spTree>
    <p:extLst>
      <p:ext uri="{BB962C8B-B14F-4D97-AF65-F5344CB8AC3E}">
        <p14:creationId xmlns:p14="http://schemas.microsoft.com/office/powerpoint/2010/main" val="423571189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3d</a:t>
            </a:r>
          </a:p>
        </p:txBody>
      </p:sp>
      <p:sp>
        <p:nvSpPr>
          <p:cNvPr id="4" name="Slide Number Placeholder 3"/>
          <p:cNvSpPr>
            <a:spLocks noGrp="1"/>
          </p:cNvSpPr>
          <p:nvPr>
            <p:ph type="sldNum" sz="quarter" idx="5"/>
          </p:nvPr>
        </p:nvSpPr>
        <p:spPr/>
        <p:txBody>
          <a:bodyPr/>
          <a:lstStyle/>
          <a:p>
            <a:fld id="{BFB6FDDE-FD65-A844-ACE3-2842B99A6AF7}" type="slidenum">
              <a:rPr lang="en-US" smtClean="0"/>
              <a:t>33</a:t>
            </a:fld>
            <a:endParaRPr lang="en-US"/>
          </a:p>
        </p:txBody>
      </p:sp>
    </p:spTree>
    <p:extLst>
      <p:ext uri="{BB962C8B-B14F-4D97-AF65-F5344CB8AC3E}">
        <p14:creationId xmlns:p14="http://schemas.microsoft.com/office/powerpoint/2010/main" val="311664330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So how well did the model learn the meanings of the words. We projected the language vector onto 2d space using </a:t>
            </a:r>
            <a:r>
              <a:rPr lang="en-IN" dirty="0" err="1"/>
              <a:t>pca</a:t>
            </a:r>
            <a:r>
              <a:rPr lang="en-IN" dirty="0"/>
              <a:t> and subtracted feature vector of different sentences to visualise the direction of words such as small.....,medium.......,</a:t>
            </a:r>
          </a:p>
          <a:p>
            <a:r>
              <a:rPr lang="en-IN" dirty="0"/>
              <a:t>north.......,east........ and they look parallel and it looks like it has understood these words</a:t>
            </a:r>
            <a:endParaRPr lang="en-US" dirty="0"/>
          </a:p>
        </p:txBody>
      </p:sp>
      <p:sp>
        <p:nvSpPr>
          <p:cNvPr id="4" name="Slide Number Placeholder 3"/>
          <p:cNvSpPr>
            <a:spLocks noGrp="1"/>
          </p:cNvSpPr>
          <p:nvPr>
            <p:ph type="sldNum" sz="quarter" idx="5"/>
          </p:nvPr>
        </p:nvSpPr>
        <p:spPr/>
        <p:txBody>
          <a:bodyPr/>
          <a:lstStyle/>
          <a:p>
            <a:fld id="{BFB6FDDE-FD65-A844-ACE3-2842B99A6AF7}" type="slidenum">
              <a:rPr lang="en-US" smtClean="0"/>
              <a:t>34</a:t>
            </a:fld>
            <a:endParaRPr lang="en-US"/>
          </a:p>
        </p:txBody>
      </p:sp>
    </p:spTree>
    <p:extLst>
      <p:ext uri="{BB962C8B-B14F-4D97-AF65-F5344CB8AC3E}">
        <p14:creationId xmlns:p14="http://schemas.microsoft.com/office/powerpoint/2010/main" val="257666548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To test the generalizability of the model we also decided to perform a language translation task without any parallel corpus.</a:t>
            </a:r>
          </a:p>
          <a:p>
            <a:r>
              <a:rPr lang="en-IN" dirty="0"/>
              <a:t>To do this we attached 2 </a:t>
            </a:r>
            <a:r>
              <a:rPr lang="en-IN" dirty="0" err="1"/>
              <a:t>rnn</a:t>
            </a:r>
            <a:r>
              <a:rPr lang="en-IN" dirty="0"/>
              <a:t> decoders to our existing model. However we turned on only 1 decoder at a time, during training. When we gave </a:t>
            </a:r>
            <a:r>
              <a:rPr lang="en-IN" dirty="0" err="1"/>
              <a:t>english</a:t>
            </a:r>
            <a:r>
              <a:rPr lang="en-IN" dirty="0"/>
              <a:t> instruction we switched on the </a:t>
            </a:r>
            <a:r>
              <a:rPr lang="en-IN" dirty="0" err="1"/>
              <a:t>english</a:t>
            </a:r>
            <a:r>
              <a:rPr lang="en-IN" dirty="0"/>
              <a:t> decoder and vice </a:t>
            </a:r>
            <a:r>
              <a:rPr lang="en-IN" dirty="0" err="1"/>
              <a:t>vesa</a:t>
            </a:r>
            <a:r>
              <a:rPr lang="en-IN" dirty="0"/>
              <a:t> for </a:t>
            </a:r>
            <a:r>
              <a:rPr lang="en-IN" dirty="0" err="1"/>
              <a:t>french</a:t>
            </a:r>
            <a:r>
              <a:rPr lang="en-IN" dirty="0"/>
              <a:t>. </a:t>
            </a:r>
          </a:p>
          <a:p>
            <a:r>
              <a:rPr lang="en-IN" dirty="0"/>
              <a:t>But</a:t>
            </a:r>
            <a:endParaRPr lang="en-US" dirty="0"/>
          </a:p>
        </p:txBody>
      </p:sp>
      <p:sp>
        <p:nvSpPr>
          <p:cNvPr id="4" name="Slide Number Placeholder 3"/>
          <p:cNvSpPr>
            <a:spLocks noGrp="1"/>
          </p:cNvSpPr>
          <p:nvPr>
            <p:ph type="sldNum" sz="quarter" idx="5"/>
          </p:nvPr>
        </p:nvSpPr>
        <p:spPr/>
        <p:txBody>
          <a:bodyPr/>
          <a:lstStyle/>
          <a:p>
            <a:fld id="{BFB6FDDE-FD65-A844-ACE3-2842B99A6AF7}" type="slidenum">
              <a:rPr lang="en-US" smtClean="0"/>
              <a:t>35</a:t>
            </a:fld>
            <a:endParaRPr lang="en-US"/>
          </a:p>
        </p:txBody>
      </p:sp>
    </p:spTree>
    <p:extLst>
      <p:ext uri="{BB962C8B-B14F-4D97-AF65-F5344CB8AC3E}">
        <p14:creationId xmlns:p14="http://schemas.microsoft.com/office/powerpoint/2010/main" val="414705620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during inference we </a:t>
            </a:r>
            <a:r>
              <a:rPr lang="en-IN" dirty="0" err="1"/>
              <a:t>swaped</a:t>
            </a:r>
            <a:r>
              <a:rPr lang="en-IN" dirty="0"/>
              <a:t> the decoders so while giving </a:t>
            </a:r>
            <a:r>
              <a:rPr lang="en-IN" dirty="0" err="1"/>
              <a:t>english</a:t>
            </a:r>
            <a:r>
              <a:rPr lang="en-IN" dirty="0"/>
              <a:t> instruction we turned on the </a:t>
            </a:r>
            <a:r>
              <a:rPr lang="en-IN" dirty="0" err="1"/>
              <a:t>french</a:t>
            </a:r>
            <a:r>
              <a:rPr lang="en-IN" dirty="0"/>
              <a:t> decoder and while giving </a:t>
            </a:r>
            <a:r>
              <a:rPr lang="en-IN" dirty="0" err="1"/>
              <a:t>french</a:t>
            </a:r>
            <a:r>
              <a:rPr lang="en-IN" dirty="0"/>
              <a:t> instruction we turned on the </a:t>
            </a:r>
            <a:r>
              <a:rPr lang="en-IN" dirty="0" err="1"/>
              <a:t>english</a:t>
            </a:r>
            <a:r>
              <a:rPr lang="en-IN" dirty="0"/>
              <a:t> decoder and we observed an 85% accuracy in translation on our small dataset.</a:t>
            </a:r>
          </a:p>
          <a:p>
            <a:endParaRPr lang="en-US" dirty="0"/>
          </a:p>
          <a:p>
            <a:r>
              <a:rPr lang="en-IN" dirty="0"/>
              <a:t>This demonstrates the effectiveness of language grounding in learning the true meaning of words</a:t>
            </a:r>
            <a:endParaRPr lang="en-US" dirty="0"/>
          </a:p>
        </p:txBody>
      </p:sp>
      <p:sp>
        <p:nvSpPr>
          <p:cNvPr id="4" name="Slide Number Placeholder 3"/>
          <p:cNvSpPr>
            <a:spLocks noGrp="1"/>
          </p:cNvSpPr>
          <p:nvPr>
            <p:ph type="sldNum" sz="quarter" idx="5"/>
          </p:nvPr>
        </p:nvSpPr>
        <p:spPr/>
        <p:txBody>
          <a:bodyPr/>
          <a:lstStyle/>
          <a:p>
            <a:fld id="{BFB6FDDE-FD65-A844-ACE3-2842B99A6AF7}" type="slidenum">
              <a:rPr lang="en-US" smtClean="0"/>
              <a:t>36</a:t>
            </a:fld>
            <a:endParaRPr lang="en-US"/>
          </a:p>
        </p:txBody>
      </p:sp>
    </p:spTree>
    <p:extLst>
      <p:ext uri="{BB962C8B-B14F-4D97-AF65-F5344CB8AC3E}">
        <p14:creationId xmlns:p14="http://schemas.microsoft.com/office/powerpoint/2010/main" val="201316647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Thanks</a:t>
            </a:r>
          </a:p>
        </p:txBody>
      </p:sp>
      <p:sp>
        <p:nvSpPr>
          <p:cNvPr id="4" name="Slide Number Placeholder 3"/>
          <p:cNvSpPr>
            <a:spLocks noGrp="1"/>
          </p:cNvSpPr>
          <p:nvPr>
            <p:ph type="sldNum" sz="quarter" idx="5"/>
          </p:nvPr>
        </p:nvSpPr>
        <p:spPr/>
        <p:txBody>
          <a:bodyPr/>
          <a:lstStyle/>
          <a:p>
            <a:fld id="{BFB6FDDE-FD65-A844-ACE3-2842B99A6AF7}" type="slidenum">
              <a:rPr lang="en-US" smtClean="0"/>
              <a:t>37</a:t>
            </a:fld>
            <a:endParaRPr lang="en-US"/>
          </a:p>
        </p:txBody>
      </p:sp>
    </p:spTree>
    <p:extLst>
      <p:ext uri="{BB962C8B-B14F-4D97-AF65-F5344CB8AC3E}">
        <p14:creationId xmlns:p14="http://schemas.microsoft.com/office/powerpoint/2010/main" val="25133480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or sample this</a:t>
            </a:r>
          </a:p>
          <a:p>
            <a:endParaRPr lang="en-US" dirty="0"/>
          </a:p>
          <a:p>
            <a:r>
              <a:rPr lang="en-IN" dirty="0"/>
              <a:t>“The bat didn’t fit into the bag because it was too big” </a:t>
            </a:r>
          </a:p>
          <a:p>
            <a:r>
              <a:rPr lang="en-IN" dirty="0"/>
              <a:t>or</a:t>
            </a:r>
          </a:p>
          <a:p>
            <a:r>
              <a:rPr lang="en-IN" dirty="0"/>
              <a:t>“The bat didn’t fit into the bag because it was too small”</a:t>
            </a:r>
          </a:p>
          <a:p>
            <a:endParaRPr lang="en-IN" dirty="0"/>
          </a:p>
          <a:p>
            <a:r>
              <a:rPr lang="en-IN" dirty="0"/>
              <a:t>In both these sentences it refers 2 different things</a:t>
            </a:r>
            <a:endParaRPr lang="en-US" dirty="0"/>
          </a:p>
          <a:p>
            <a:endParaRPr lang="en-US" dirty="0"/>
          </a:p>
        </p:txBody>
      </p:sp>
      <p:sp>
        <p:nvSpPr>
          <p:cNvPr id="4" name="Slide Number Placeholder 3"/>
          <p:cNvSpPr>
            <a:spLocks noGrp="1"/>
          </p:cNvSpPr>
          <p:nvPr>
            <p:ph type="sldNum" sz="quarter" idx="5"/>
          </p:nvPr>
        </p:nvSpPr>
        <p:spPr/>
        <p:txBody>
          <a:bodyPr/>
          <a:lstStyle/>
          <a:p>
            <a:fld id="{BFB6FDDE-FD65-A844-ACE3-2842B99A6AF7}" type="slidenum">
              <a:rPr lang="en-US" smtClean="0"/>
              <a:t>4</a:t>
            </a:fld>
            <a:endParaRPr lang="en-US"/>
          </a:p>
        </p:txBody>
      </p:sp>
    </p:spTree>
    <p:extLst>
      <p:ext uri="{BB962C8B-B14F-4D97-AF65-F5344CB8AC3E}">
        <p14:creationId xmlns:p14="http://schemas.microsoft.com/office/powerpoint/2010/main" val="33883870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So  meaning is embedded in context </a:t>
            </a:r>
            <a:endParaRPr lang="en-US" dirty="0"/>
          </a:p>
        </p:txBody>
      </p:sp>
      <p:sp>
        <p:nvSpPr>
          <p:cNvPr id="4" name="Slide Number Placeholder 3"/>
          <p:cNvSpPr>
            <a:spLocks noGrp="1"/>
          </p:cNvSpPr>
          <p:nvPr>
            <p:ph type="sldNum" sz="quarter" idx="5"/>
          </p:nvPr>
        </p:nvSpPr>
        <p:spPr/>
        <p:txBody>
          <a:bodyPr/>
          <a:lstStyle/>
          <a:p>
            <a:fld id="{BFB6FDDE-FD65-A844-ACE3-2842B99A6AF7}" type="slidenum">
              <a:rPr lang="en-US" smtClean="0"/>
              <a:t>5</a:t>
            </a:fld>
            <a:endParaRPr lang="en-US"/>
          </a:p>
        </p:txBody>
      </p:sp>
    </p:spTree>
    <p:extLst>
      <p:ext uri="{BB962C8B-B14F-4D97-AF65-F5344CB8AC3E}">
        <p14:creationId xmlns:p14="http://schemas.microsoft.com/office/powerpoint/2010/main" val="14493927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grounded in experience</a:t>
            </a:r>
          </a:p>
        </p:txBody>
      </p:sp>
      <p:sp>
        <p:nvSpPr>
          <p:cNvPr id="4" name="Slide Number Placeholder 3"/>
          <p:cNvSpPr>
            <a:spLocks noGrp="1"/>
          </p:cNvSpPr>
          <p:nvPr>
            <p:ph type="sldNum" sz="quarter" idx="5"/>
          </p:nvPr>
        </p:nvSpPr>
        <p:spPr/>
        <p:txBody>
          <a:bodyPr/>
          <a:lstStyle/>
          <a:p>
            <a:fld id="{BFB6FDDE-FD65-A844-ACE3-2842B99A6AF7}" type="slidenum">
              <a:rPr lang="en-US" smtClean="0"/>
              <a:t>6</a:t>
            </a:fld>
            <a:endParaRPr lang="en-US"/>
          </a:p>
        </p:txBody>
      </p:sp>
    </p:spTree>
    <p:extLst>
      <p:ext uri="{BB962C8B-B14F-4D97-AF65-F5344CB8AC3E}">
        <p14:creationId xmlns:p14="http://schemas.microsoft.com/office/powerpoint/2010/main" val="704444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And therefore language is grounded in experience</a:t>
            </a:r>
            <a:endParaRPr lang="en-US" dirty="0"/>
          </a:p>
        </p:txBody>
      </p:sp>
      <p:sp>
        <p:nvSpPr>
          <p:cNvPr id="4" name="Slide Number Placeholder 3"/>
          <p:cNvSpPr>
            <a:spLocks noGrp="1"/>
          </p:cNvSpPr>
          <p:nvPr>
            <p:ph type="sldNum" sz="quarter" idx="5"/>
          </p:nvPr>
        </p:nvSpPr>
        <p:spPr/>
        <p:txBody>
          <a:bodyPr/>
          <a:lstStyle/>
          <a:p>
            <a:fld id="{BFB6FDDE-FD65-A844-ACE3-2842B99A6AF7}" type="slidenum">
              <a:rPr lang="en-US" smtClean="0"/>
              <a:t>7</a:t>
            </a:fld>
            <a:endParaRPr lang="en-US"/>
          </a:p>
        </p:txBody>
      </p:sp>
    </p:spTree>
    <p:extLst>
      <p:ext uri="{BB962C8B-B14F-4D97-AF65-F5344CB8AC3E}">
        <p14:creationId xmlns:p14="http://schemas.microsoft.com/office/powerpoint/2010/main" val="10887566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For Teaching agents the essence of words we need to ground them in experience. </a:t>
            </a:r>
            <a:endParaRPr lang="en-US" dirty="0"/>
          </a:p>
        </p:txBody>
      </p:sp>
      <p:sp>
        <p:nvSpPr>
          <p:cNvPr id="4" name="Slide Number Placeholder 3"/>
          <p:cNvSpPr>
            <a:spLocks noGrp="1"/>
          </p:cNvSpPr>
          <p:nvPr>
            <p:ph type="sldNum" sz="quarter" idx="5"/>
          </p:nvPr>
        </p:nvSpPr>
        <p:spPr/>
        <p:txBody>
          <a:bodyPr/>
          <a:lstStyle/>
          <a:p>
            <a:fld id="{BFB6FDDE-FD65-A844-ACE3-2842B99A6AF7}" type="slidenum">
              <a:rPr lang="en-US" smtClean="0"/>
              <a:t>8</a:t>
            </a:fld>
            <a:endParaRPr lang="en-US"/>
          </a:p>
        </p:txBody>
      </p:sp>
    </p:spTree>
    <p:extLst>
      <p:ext uri="{BB962C8B-B14F-4D97-AF65-F5344CB8AC3E}">
        <p14:creationId xmlns:p14="http://schemas.microsoft.com/office/powerpoint/2010/main" val="32959125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We can use virtual environments to perform various tasks to give them this experience</a:t>
            </a:r>
            <a:endParaRPr lang="en-US" dirty="0"/>
          </a:p>
        </p:txBody>
      </p:sp>
      <p:sp>
        <p:nvSpPr>
          <p:cNvPr id="4" name="Slide Number Placeholder 3"/>
          <p:cNvSpPr>
            <a:spLocks noGrp="1"/>
          </p:cNvSpPr>
          <p:nvPr>
            <p:ph type="sldNum" sz="quarter" idx="5"/>
          </p:nvPr>
        </p:nvSpPr>
        <p:spPr/>
        <p:txBody>
          <a:bodyPr/>
          <a:lstStyle/>
          <a:p>
            <a:fld id="{BFB6FDDE-FD65-A844-ACE3-2842B99A6AF7}" type="slidenum">
              <a:rPr lang="en-US" smtClean="0"/>
              <a:t>9</a:t>
            </a:fld>
            <a:endParaRPr lang="en-US"/>
          </a:p>
        </p:txBody>
      </p:sp>
    </p:spTree>
    <p:extLst>
      <p:ext uri="{BB962C8B-B14F-4D97-AF65-F5344CB8AC3E}">
        <p14:creationId xmlns:p14="http://schemas.microsoft.com/office/powerpoint/2010/main" val="17384198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6E93B6E-2F0A-194B-BEB9-49FB9B2A049E}" type="datetimeFigureOut">
              <a:rPr lang="en-US" smtClean="0"/>
              <a:t>12/24/18</a:t>
            </a:fld>
            <a:endParaRPr lang="en-US"/>
          </a:p>
        </p:txBody>
      </p:sp>
      <p:sp>
        <p:nvSpPr>
          <p:cNvPr id="5" name="Footer Placeholder 4"/>
          <p:cNvSpPr>
            <a:spLocks noGrp="1"/>
          </p:cNvSpPr>
          <p:nvPr>
            <p:ph type="ftr" sz="quarter" idx="11"/>
          </p:nvPr>
        </p:nvSpPr>
        <p:spPr/>
        <p:txBody>
          <a:bodyPr/>
          <a:lstStyle/>
          <a:p>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6E93B6E-2F0A-194B-BEB9-49FB9B2A049E}" type="datetimeFigureOut">
              <a:rPr lang="en-US" smtClean="0"/>
              <a:t>12/24/18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10352540" y="295729"/>
            <a:ext cx="838199" cy="767687"/>
          </a:xfrm>
          <a:prstGeom prst="rect">
            <a:avLst/>
          </a:prstGeom>
        </p:spPr>
        <p:txBody>
          <a:bodyPr/>
          <a:lstStyle/>
          <a:p>
            <a:fld id="{C508542D-F373-D147-A88F-67DD7D75ADB8}"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26E93B6E-2F0A-194B-BEB9-49FB9B2A049E}" type="datetimeFigureOut">
              <a:rPr lang="en-US" smtClean="0"/>
              <a:t>12/24/18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0352540" y="295729"/>
            <a:ext cx="838199" cy="767687"/>
          </a:xfrm>
          <a:prstGeom prst="rect">
            <a:avLst/>
          </a:prstGeom>
        </p:spPr>
        <p:txBody>
          <a:bodyPr/>
          <a:lstStyle/>
          <a:p>
            <a:fld id="{C508542D-F373-D147-A88F-67DD7D75ADB8}"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26E93B6E-2F0A-194B-BEB9-49FB9B2A049E}" type="datetimeFigureOut">
              <a:rPr lang="en-US" smtClean="0"/>
              <a:t>12/24/18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0352540" y="295729"/>
            <a:ext cx="838199" cy="767687"/>
          </a:xfrm>
          <a:prstGeom prst="rect">
            <a:avLst/>
          </a:prstGeom>
        </p:spPr>
        <p:txBody>
          <a:bodyPr/>
          <a:lstStyle/>
          <a:p>
            <a:fld id="{C508542D-F373-D147-A88F-67DD7D75ADB8}" type="slidenum">
              <a:rPr lang="en-US" smtClean="0"/>
              <a:t>‹#›</a:t>
            </a:fld>
            <a:endParaRPr lang="en-US"/>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6E93B6E-2F0A-194B-BEB9-49FB9B2A049E}" type="datetimeFigureOut">
              <a:rPr lang="en-US" smtClean="0"/>
              <a:t>12/24/18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0352540" y="295729"/>
            <a:ext cx="838199" cy="767687"/>
          </a:xfrm>
          <a:prstGeom prst="rect">
            <a:avLst/>
          </a:prstGeom>
        </p:spPr>
        <p:txBody>
          <a:bodyPr/>
          <a:lstStyle/>
          <a:p>
            <a:fld id="{C508542D-F373-D147-A88F-67DD7D75ADB8}" type="slidenum">
              <a:rPr lang="en-US" smtClean="0"/>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26E93B6E-2F0A-194B-BEB9-49FB9B2A049E}" type="datetimeFigureOut">
              <a:rPr lang="en-US" smtClean="0"/>
              <a:t>12/24/18</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0352540" y="295729"/>
            <a:ext cx="838199" cy="767687"/>
          </a:xfrm>
          <a:prstGeom prst="rect">
            <a:avLst/>
          </a:prstGeom>
        </p:spPr>
        <p:txBody>
          <a:bodyPr/>
          <a:lstStyle/>
          <a:p>
            <a:fld id="{C508542D-F373-D147-A88F-67DD7D75ADB8}" type="slidenum">
              <a:rPr lang="en-US" smtClean="0"/>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Drag picture to placeholder or click icon to add</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Drag picture to placeholder or click icon to add</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Drag picture to placeholder or click icon to add</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26E93B6E-2F0A-194B-BEB9-49FB9B2A049E}" type="datetimeFigureOut">
              <a:rPr lang="en-US" smtClean="0"/>
              <a:t>12/24/18</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0352540" y="295729"/>
            <a:ext cx="838199" cy="767687"/>
          </a:xfrm>
          <a:prstGeom prst="rect">
            <a:avLst/>
          </a:prstGeom>
        </p:spPr>
        <p:txBody>
          <a:bodyPr/>
          <a:lstStyle/>
          <a:p>
            <a:fld id="{C508542D-F373-D147-A88F-67DD7D75ADB8}" type="slidenum">
              <a:rPr lang="en-US" smtClean="0"/>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6E93B6E-2F0A-194B-BEB9-49FB9B2A049E}" type="datetimeFigureOut">
              <a:rPr lang="en-US" smtClean="0"/>
              <a:t>12/24/18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0352540" y="295729"/>
            <a:ext cx="838199" cy="767687"/>
          </a:xfrm>
          <a:prstGeom prst="rect">
            <a:avLst/>
          </a:prstGeom>
        </p:spPr>
        <p:txBody>
          <a:bodyPr/>
          <a:lstStyle/>
          <a:p>
            <a:fld id="{C508542D-F373-D147-A88F-67DD7D75ADB8}" type="slidenum">
              <a:rPr lang="en-US" smtClean="0"/>
              <a:t>‹#›</a:t>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6E93B6E-2F0A-194B-BEB9-49FB9B2A049E}" type="datetimeFigureOut">
              <a:rPr lang="en-US" smtClean="0"/>
              <a:t>12/24/18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0352540" y="295729"/>
            <a:ext cx="838199" cy="767687"/>
          </a:xfrm>
          <a:prstGeom prst="rect">
            <a:avLst/>
          </a:prstGeom>
        </p:spPr>
        <p:txBody>
          <a:bodyPr/>
          <a:lstStyle/>
          <a:p>
            <a:fld id="{C508542D-F373-D147-A88F-67DD7D75ADB8}"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26E93B6E-2F0A-194B-BEB9-49FB9B2A049E}" type="datetimeFigureOut">
              <a:rPr lang="en-US" smtClean="0"/>
              <a:t>12/24/18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0352540" y="295729"/>
            <a:ext cx="838199" cy="767687"/>
          </a:xfrm>
          <a:prstGeom prst="rect">
            <a:avLst/>
          </a:prstGeom>
        </p:spPr>
        <p:txBody>
          <a:bodyPr/>
          <a:lstStyle/>
          <a:p>
            <a:fld id="{C508542D-F373-D147-A88F-67DD7D75ADB8}"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6E93B6E-2F0A-194B-BEB9-49FB9B2A049E}" type="datetimeFigureOut">
              <a:rPr lang="en-US" smtClean="0"/>
              <a:t>12/24/18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0352540" y="295729"/>
            <a:ext cx="838199" cy="767687"/>
          </a:xfrm>
          <a:prstGeom prst="rect">
            <a:avLst/>
          </a:prstGeom>
        </p:spPr>
        <p:txBody>
          <a:bodyPr/>
          <a:lstStyle/>
          <a:p>
            <a:fld id="{C508542D-F373-D147-A88F-67DD7D75ADB8}"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6E93B6E-2F0A-194B-BEB9-49FB9B2A049E}" type="datetimeFigureOut">
              <a:rPr lang="en-US" smtClean="0"/>
              <a:t>12/24/18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10352540" y="295729"/>
            <a:ext cx="838199" cy="767687"/>
          </a:xfrm>
          <a:prstGeom prst="rect">
            <a:avLst/>
          </a:prstGeom>
        </p:spPr>
        <p:txBody>
          <a:bodyPr/>
          <a:lstStyle/>
          <a:p>
            <a:fld id="{C508542D-F373-D147-A88F-67DD7D75ADB8}"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6E93B6E-2F0A-194B-BEB9-49FB9B2A049E}" type="datetimeFigureOut">
              <a:rPr lang="en-US" smtClean="0"/>
              <a:t>12/24/18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a:xfrm>
            <a:off x="10352540" y="295729"/>
            <a:ext cx="838199" cy="767687"/>
          </a:xfrm>
          <a:prstGeom prst="rect">
            <a:avLst/>
          </a:prstGeom>
        </p:spPr>
        <p:txBody>
          <a:bodyPr/>
          <a:lstStyle/>
          <a:p>
            <a:fld id="{C508542D-F373-D147-A88F-67DD7D75ADB8}"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26E93B6E-2F0A-194B-BEB9-49FB9B2A049E}" type="datetimeFigureOut">
              <a:rPr lang="en-US" smtClean="0"/>
              <a:t>12/24/18</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a:xfrm>
            <a:off x="10352540" y="295729"/>
            <a:ext cx="838199" cy="767687"/>
          </a:xfrm>
          <a:prstGeom prst="rect">
            <a:avLst/>
          </a:prstGeom>
        </p:spPr>
        <p:txBody>
          <a:bodyPr/>
          <a:lstStyle/>
          <a:p>
            <a:fld id="{C508542D-F373-D147-A88F-67DD7D75ADB8}"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26E93B6E-2F0A-194B-BEB9-49FB9B2A049E}" type="datetimeFigureOut">
              <a:rPr lang="en-US" smtClean="0"/>
              <a:t>12/24/18</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a:xfrm>
            <a:off x="10352540" y="295729"/>
            <a:ext cx="838199" cy="767687"/>
          </a:xfrm>
          <a:prstGeom prst="rect">
            <a:avLst/>
          </a:prstGeom>
        </p:spPr>
        <p:txBody>
          <a:bodyPr/>
          <a:lstStyle/>
          <a:p>
            <a:fld id="{C508542D-F373-D147-A88F-67DD7D75ADB8}"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26E93B6E-2F0A-194B-BEB9-49FB9B2A049E}" type="datetimeFigureOut">
              <a:rPr lang="en-US" smtClean="0"/>
              <a:t>12/24/18</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a:xfrm>
            <a:off x="10352540" y="295729"/>
            <a:ext cx="838199" cy="767687"/>
          </a:xfrm>
          <a:prstGeom prst="rect">
            <a:avLst/>
          </a:prstGeom>
        </p:spPr>
        <p:txBody>
          <a:bodyPr/>
          <a:lstStyle/>
          <a:p>
            <a:fld id="{C508542D-F373-D147-A88F-67DD7D75ADB8}"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6E93B6E-2F0A-194B-BEB9-49FB9B2A049E}" type="datetimeFigureOut">
              <a:rPr lang="en-US" smtClean="0"/>
              <a:t>12/24/18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10352540" y="295729"/>
            <a:ext cx="838199" cy="767687"/>
          </a:xfrm>
          <a:prstGeom prst="rect">
            <a:avLst/>
          </a:prstGeom>
        </p:spPr>
        <p:txBody>
          <a:bodyPr/>
          <a:lstStyle/>
          <a:p>
            <a:fld id="{C508542D-F373-D147-A88F-67DD7D75ADB8}"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image" Target="../media/image3.png"/><Relationship Id="rId21" Type="http://schemas.openxmlformats.org/officeDocument/2006/relationships/image" Target="../media/image4.png"/><Relationship Id="rId22" Type="http://schemas.openxmlformats.org/officeDocument/2006/relationships/image" Target="../media/image5.png"/><Relationship Id="rId23" Type="http://schemas.openxmlformats.org/officeDocument/2006/relationships/image" Target="../media/image6.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theme" Target="../theme/theme1.xml"/><Relationship Id="rId19"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xmlns="" id="{CE4DBF38-9E7C-C94C-A81C-D48F735672C8}"/>
              </a:ext>
            </a:extLst>
          </p:cNvPr>
          <p:cNvPicPr>
            <a:picLocks noChangeAspect="1"/>
          </p:cNvPicPr>
          <p:nvPr userDrawn="1"/>
        </p:nvPicPr>
        <p:blipFill>
          <a:blip r:embed="rId19">
            <a:extLst>
              <a:ext uri="{28A0092B-C50C-407E-A947-70E740481C1C}">
                <a14:useLocalDpi xmlns:a14="http://schemas.microsoft.com/office/drawing/2010/main" val="0"/>
              </a:ext>
            </a:extLst>
          </a:blip>
          <a:stretch>
            <a:fillRect/>
          </a:stretch>
        </p:blipFill>
        <p:spPr>
          <a:xfrm>
            <a:off x="10463562" y="-1"/>
            <a:ext cx="570310" cy="935826"/>
          </a:xfrm>
          <a:prstGeom prst="rect">
            <a:avLst/>
          </a:prstGeom>
        </p:spPr>
      </p:pic>
      <p:pic>
        <p:nvPicPr>
          <p:cNvPr id="8" name="Picture 7"/>
          <p:cNvPicPr>
            <a:picLocks noChangeAspect="1"/>
          </p:cNvPicPr>
          <p:nvPr/>
        </p:nvPicPr>
        <p:blipFill rotWithShape="1">
          <a:blip r:embed="rId20">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1">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2">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3">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26E93B6E-2F0A-194B-BEB9-49FB9B2A049E}" type="datetimeFigureOut">
              <a:rPr lang="en-US" smtClean="0"/>
              <a:t>12/24/18</a:t>
            </a:fld>
            <a:endParaRPr lang="en-US"/>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a:p>
        </p:txBody>
      </p:sp>
    </p:spTree>
    <p:extLst>
      <p:ext uri="{BB962C8B-B14F-4D97-AF65-F5344CB8AC3E}">
        <p14:creationId xmlns:p14="http://schemas.microsoft.com/office/powerpoint/2010/main" val="897170650"/>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1.xml"/><Relationship Id="rId5" Type="http://schemas.openxmlformats.org/officeDocument/2006/relationships/image" Target="../media/image7.png"/><Relationship Id="rId1" Type="http://schemas.microsoft.com/office/2007/relationships/media" Target="../media/media1.m4a"/><Relationship Id="rId2" Type="http://schemas.openxmlformats.org/officeDocument/2006/relationships/audio" Target="../media/media1.m4a"/></Relationships>
</file>

<file path=ppt/slides/_rels/slide10.xml.rels><?xml version="1.0" encoding="UTF-8" standalone="yes"?>
<Relationships xmlns="http://schemas.openxmlformats.org/package/2006/relationships"><Relationship Id="rId3" Type="http://schemas.openxmlformats.org/officeDocument/2006/relationships/audio" Target="../media/media10.m4a"/><Relationship Id="rId4" Type="http://schemas.openxmlformats.org/officeDocument/2006/relationships/slideLayout" Target="../slideLayouts/slideLayout2.xml"/><Relationship Id="rId5" Type="http://schemas.openxmlformats.org/officeDocument/2006/relationships/notesSlide" Target="../notesSlides/notesSlide10.xml"/><Relationship Id="rId6" Type="http://schemas.openxmlformats.org/officeDocument/2006/relationships/image" Target="../media/image10.jpg"/><Relationship Id="rId7" Type="http://schemas.openxmlformats.org/officeDocument/2006/relationships/image" Target="../media/image7.png"/><Relationship Id="rId1" Type="http://schemas.openxmlformats.org/officeDocument/2006/relationships/tags" Target="../tags/tag2.xml"/><Relationship Id="rId2" Type="http://schemas.microsoft.com/office/2007/relationships/media" Target="../media/media10.m4a"/></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11.xml"/><Relationship Id="rId5" Type="http://schemas.openxmlformats.org/officeDocument/2006/relationships/image" Target="../media/image7.png"/><Relationship Id="rId6" Type="http://schemas.openxmlformats.org/officeDocument/2006/relationships/image" Target="../media/image10.jpg"/><Relationship Id="rId1" Type="http://schemas.microsoft.com/office/2007/relationships/media" Target="../media/media11.m4a"/><Relationship Id="rId2" Type="http://schemas.openxmlformats.org/officeDocument/2006/relationships/audio" Target="../media/media11.m4a"/></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6.xml"/><Relationship Id="rId4" Type="http://schemas.openxmlformats.org/officeDocument/2006/relationships/notesSlide" Target="../notesSlides/notesSlide12.xml"/><Relationship Id="rId5" Type="http://schemas.openxmlformats.org/officeDocument/2006/relationships/image" Target="../media/image11.gif"/><Relationship Id="rId6" Type="http://schemas.openxmlformats.org/officeDocument/2006/relationships/image" Target="../media/image7.png"/><Relationship Id="rId1" Type="http://schemas.microsoft.com/office/2007/relationships/media" Target="../media/media12.m4a"/><Relationship Id="rId2" Type="http://schemas.openxmlformats.org/officeDocument/2006/relationships/audio" Target="../media/media12.m4a"/></Relationships>
</file>

<file path=ppt/slides/_rels/slide13.xml.rels><?xml version="1.0" encoding="UTF-8" standalone="yes"?>
<Relationships xmlns="http://schemas.openxmlformats.org/package/2006/relationships"><Relationship Id="rId3" Type="http://schemas.openxmlformats.org/officeDocument/2006/relationships/audio" Target="../media/media13.m4a"/><Relationship Id="rId4" Type="http://schemas.openxmlformats.org/officeDocument/2006/relationships/slideLayout" Target="../slideLayouts/slideLayout2.xml"/><Relationship Id="rId5" Type="http://schemas.openxmlformats.org/officeDocument/2006/relationships/notesSlide" Target="../notesSlides/notesSlide13.xml"/><Relationship Id="rId6" Type="http://schemas.openxmlformats.org/officeDocument/2006/relationships/image" Target="../media/image7.png"/><Relationship Id="rId1" Type="http://schemas.openxmlformats.org/officeDocument/2006/relationships/tags" Target="../tags/tag3.xml"/><Relationship Id="rId2" Type="http://schemas.microsoft.com/office/2007/relationships/media" Target="../media/media13.m4a"/></Relationships>
</file>

<file path=ppt/slides/_rels/slide14.xml.rels><?xml version="1.0" encoding="UTF-8" standalone="yes"?>
<Relationships xmlns="http://schemas.openxmlformats.org/package/2006/relationships"><Relationship Id="rId3" Type="http://schemas.openxmlformats.org/officeDocument/2006/relationships/audio" Target="../media/media14.m4a"/><Relationship Id="rId4" Type="http://schemas.openxmlformats.org/officeDocument/2006/relationships/slideLayout" Target="../slideLayouts/slideLayout2.xml"/><Relationship Id="rId5" Type="http://schemas.openxmlformats.org/officeDocument/2006/relationships/notesSlide" Target="../notesSlides/notesSlide14.xml"/><Relationship Id="rId6" Type="http://schemas.openxmlformats.org/officeDocument/2006/relationships/image" Target="../media/image12.png"/><Relationship Id="rId7" Type="http://schemas.openxmlformats.org/officeDocument/2006/relationships/image" Target="../media/image7.png"/><Relationship Id="rId1" Type="http://schemas.openxmlformats.org/officeDocument/2006/relationships/tags" Target="../tags/tag4.xml"/><Relationship Id="rId2" Type="http://schemas.microsoft.com/office/2007/relationships/media" Target="../media/media14.m4a"/></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15.xml"/><Relationship Id="rId5" Type="http://schemas.openxmlformats.org/officeDocument/2006/relationships/image" Target="../media/image12.png"/><Relationship Id="rId6" Type="http://schemas.openxmlformats.org/officeDocument/2006/relationships/image" Target="../media/image7.png"/><Relationship Id="rId1" Type="http://schemas.microsoft.com/office/2007/relationships/media" Target="../media/media15.m4a"/><Relationship Id="rId2" Type="http://schemas.openxmlformats.org/officeDocument/2006/relationships/audio" Target="../media/media15.m4a"/></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16.xml"/><Relationship Id="rId5" Type="http://schemas.openxmlformats.org/officeDocument/2006/relationships/image" Target="../media/image12.png"/><Relationship Id="rId6" Type="http://schemas.openxmlformats.org/officeDocument/2006/relationships/image" Target="../media/image7.png"/><Relationship Id="rId1" Type="http://schemas.microsoft.com/office/2007/relationships/media" Target="../media/media16.m4a"/><Relationship Id="rId2" Type="http://schemas.openxmlformats.org/officeDocument/2006/relationships/audio" Target="../media/media16.m4a"/></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17.xml"/><Relationship Id="rId5" Type="http://schemas.openxmlformats.org/officeDocument/2006/relationships/image" Target="../media/image12.png"/><Relationship Id="rId6" Type="http://schemas.openxmlformats.org/officeDocument/2006/relationships/image" Target="../media/image7.png"/><Relationship Id="rId1" Type="http://schemas.microsoft.com/office/2007/relationships/media" Target="../media/media17.m4a"/><Relationship Id="rId2" Type="http://schemas.openxmlformats.org/officeDocument/2006/relationships/audio" Target="../media/media17.m4a"/></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18.xml"/><Relationship Id="rId5" Type="http://schemas.openxmlformats.org/officeDocument/2006/relationships/image" Target="../media/image13.png"/><Relationship Id="rId6" Type="http://schemas.openxmlformats.org/officeDocument/2006/relationships/image" Target="../media/image7.png"/><Relationship Id="rId1" Type="http://schemas.microsoft.com/office/2007/relationships/media" Target="../media/media18.m4a"/><Relationship Id="rId2" Type="http://schemas.openxmlformats.org/officeDocument/2006/relationships/audio" Target="../media/media18.m4a"/></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19.xml"/><Relationship Id="rId5" Type="http://schemas.openxmlformats.org/officeDocument/2006/relationships/image" Target="../media/image14.png"/><Relationship Id="rId6" Type="http://schemas.openxmlformats.org/officeDocument/2006/relationships/image" Target="../media/image7.png"/><Relationship Id="rId1" Type="http://schemas.microsoft.com/office/2007/relationships/media" Target="../media/media19.m4a"/><Relationship Id="rId2" Type="http://schemas.openxmlformats.org/officeDocument/2006/relationships/audio" Target="../media/media19.m4a"/></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2.xml"/><Relationship Id="rId5" Type="http://schemas.openxmlformats.org/officeDocument/2006/relationships/image" Target="../media/image8.tiff"/><Relationship Id="rId6" Type="http://schemas.openxmlformats.org/officeDocument/2006/relationships/image" Target="../media/image7.png"/><Relationship Id="rId1" Type="http://schemas.microsoft.com/office/2007/relationships/media" Target="../media/media2.m4a"/><Relationship Id="rId2" Type="http://schemas.openxmlformats.org/officeDocument/2006/relationships/audio" Target="../media/media2.m4a"/></Relationships>
</file>

<file path=ppt/slides/_rels/slide20.xml.rels><?xml version="1.0" encoding="UTF-8" standalone="yes"?>
<Relationships xmlns="http://schemas.openxmlformats.org/package/2006/relationships"><Relationship Id="rId3" Type="http://schemas.openxmlformats.org/officeDocument/2006/relationships/audio" Target="../media/media20.m4a"/><Relationship Id="rId4" Type="http://schemas.openxmlformats.org/officeDocument/2006/relationships/slideLayout" Target="../slideLayouts/slideLayout2.xml"/><Relationship Id="rId5" Type="http://schemas.openxmlformats.org/officeDocument/2006/relationships/notesSlide" Target="../notesSlides/notesSlide20.xml"/><Relationship Id="rId6" Type="http://schemas.openxmlformats.org/officeDocument/2006/relationships/image" Target="../media/image15.tiff"/><Relationship Id="rId7" Type="http://schemas.openxmlformats.org/officeDocument/2006/relationships/image" Target="../media/image7.png"/><Relationship Id="rId1" Type="http://schemas.openxmlformats.org/officeDocument/2006/relationships/tags" Target="../tags/tag5.xml"/><Relationship Id="rId2" Type="http://schemas.microsoft.com/office/2007/relationships/media" Target="../media/media20.m4a"/></Relationships>
</file>

<file path=ppt/slides/_rels/slide21.xml.rels><?xml version="1.0" encoding="UTF-8" standalone="yes"?>
<Relationships xmlns="http://schemas.openxmlformats.org/package/2006/relationships"><Relationship Id="rId3" Type="http://schemas.openxmlformats.org/officeDocument/2006/relationships/audio" Target="../media/media21.m4a"/><Relationship Id="rId4" Type="http://schemas.openxmlformats.org/officeDocument/2006/relationships/slideLayout" Target="../slideLayouts/slideLayout2.xml"/><Relationship Id="rId5" Type="http://schemas.openxmlformats.org/officeDocument/2006/relationships/notesSlide" Target="../notesSlides/notesSlide21.xml"/><Relationship Id="rId6" Type="http://schemas.openxmlformats.org/officeDocument/2006/relationships/image" Target="../media/image15.tiff"/><Relationship Id="rId7" Type="http://schemas.openxmlformats.org/officeDocument/2006/relationships/image" Target="../media/image7.png"/><Relationship Id="rId1" Type="http://schemas.openxmlformats.org/officeDocument/2006/relationships/tags" Target="../tags/tag6.xml"/><Relationship Id="rId2" Type="http://schemas.microsoft.com/office/2007/relationships/media" Target="../media/media21.m4a"/></Relationships>
</file>

<file path=ppt/slides/_rels/slide22.xml.rels><?xml version="1.0" encoding="UTF-8" standalone="yes"?>
<Relationships xmlns="http://schemas.openxmlformats.org/package/2006/relationships"><Relationship Id="rId3" Type="http://schemas.openxmlformats.org/officeDocument/2006/relationships/audio" Target="../media/media22.m4a"/><Relationship Id="rId4" Type="http://schemas.openxmlformats.org/officeDocument/2006/relationships/slideLayout" Target="../slideLayouts/slideLayout2.xml"/><Relationship Id="rId5" Type="http://schemas.openxmlformats.org/officeDocument/2006/relationships/notesSlide" Target="../notesSlides/notesSlide22.xml"/><Relationship Id="rId6" Type="http://schemas.openxmlformats.org/officeDocument/2006/relationships/image" Target="../media/image15.tiff"/><Relationship Id="rId7" Type="http://schemas.openxmlformats.org/officeDocument/2006/relationships/image" Target="../media/image7.png"/><Relationship Id="rId1" Type="http://schemas.openxmlformats.org/officeDocument/2006/relationships/tags" Target="../tags/tag7.xml"/><Relationship Id="rId2" Type="http://schemas.microsoft.com/office/2007/relationships/media" Target="../media/media22.m4a"/></Relationships>
</file>

<file path=ppt/slides/_rels/slide23.xml.rels><?xml version="1.0" encoding="UTF-8" standalone="yes"?>
<Relationships xmlns="http://schemas.openxmlformats.org/package/2006/relationships"><Relationship Id="rId3" Type="http://schemas.openxmlformats.org/officeDocument/2006/relationships/audio" Target="../media/media23.m4a"/><Relationship Id="rId4" Type="http://schemas.openxmlformats.org/officeDocument/2006/relationships/slideLayout" Target="../slideLayouts/slideLayout2.xml"/><Relationship Id="rId5" Type="http://schemas.openxmlformats.org/officeDocument/2006/relationships/notesSlide" Target="../notesSlides/notesSlide23.xml"/><Relationship Id="rId6" Type="http://schemas.openxmlformats.org/officeDocument/2006/relationships/image" Target="../media/image15.tiff"/><Relationship Id="rId7" Type="http://schemas.openxmlformats.org/officeDocument/2006/relationships/image" Target="../media/image7.png"/><Relationship Id="rId1" Type="http://schemas.openxmlformats.org/officeDocument/2006/relationships/tags" Target="../tags/tag8.xml"/><Relationship Id="rId2" Type="http://schemas.microsoft.com/office/2007/relationships/media" Target="../media/media23.m4a"/></Relationships>
</file>

<file path=ppt/slides/_rels/slide24.xml.rels><?xml version="1.0" encoding="UTF-8" standalone="yes"?>
<Relationships xmlns="http://schemas.openxmlformats.org/package/2006/relationships"><Relationship Id="rId3" Type="http://schemas.openxmlformats.org/officeDocument/2006/relationships/audio" Target="../media/media24.m4a"/><Relationship Id="rId4" Type="http://schemas.openxmlformats.org/officeDocument/2006/relationships/slideLayout" Target="../slideLayouts/slideLayout2.xml"/><Relationship Id="rId5" Type="http://schemas.openxmlformats.org/officeDocument/2006/relationships/notesSlide" Target="../notesSlides/notesSlide24.xml"/><Relationship Id="rId6" Type="http://schemas.openxmlformats.org/officeDocument/2006/relationships/image" Target="../media/image16.png"/><Relationship Id="rId7" Type="http://schemas.openxmlformats.org/officeDocument/2006/relationships/image" Target="../media/image7.png"/><Relationship Id="rId1" Type="http://schemas.openxmlformats.org/officeDocument/2006/relationships/tags" Target="../tags/tag9.xml"/><Relationship Id="rId2" Type="http://schemas.microsoft.com/office/2007/relationships/media" Target="../media/media24.m4a"/></Relationships>
</file>

<file path=ppt/slides/_rels/slide25.xml.rels><?xml version="1.0" encoding="UTF-8" standalone="yes"?>
<Relationships xmlns="http://schemas.openxmlformats.org/package/2006/relationships"><Relationship Id="rId3" Type="http://schemas.openxmlformats.org/officeDocument/2006/relationships/audio" Target="../media/media25.m4a"/><Relationship Id="rId4" Type="http://schemas.openxmlformats.org/officeDocument/2006/relationships/slideLayout" Target="../slideLayouts/slideLayout2.xml"/><Relationship Id="rId5" Type="http://schemas.openxmlformats.org/officeDocument/2006/relationships/notesSlide" Target="../notesSlides/notesSlide25.xml"/><Relationship Id="rId6" Type="http://schemas.openxmlformats.org/officeDocument/2006/relationships/image" Target="../media/image7.png"/><Relationship Id="rId1" Type="http://schemas.openxmlformats.org/officeDocument/2006/relationships/tags" Target="../tags/tag10.xml"/><Relationship Id="rId2" Type="http://schemas.microsoft.com/office/2007/relationships/media" Target="../media/media25.m4a"/></Relationships>
</file>

<file path=ppt/slides/_rels/slide26.xml.rels><?xml version="1.0" encoding="UTF-8" standalone="yes"?>
<Relationships xmlns="http://schemas.openxmlformats.org/package/2006/relationships"><Relationship Id="rId3" Type="http://schemas.openxmlformats.org/officeDocument/2006/relationships/audio" Target="../media/media26.m4a"/><Relationship Id="rId4" Type="http://schemas.openxmlformats.org/officeDocument/2006/relationships/slideLayout" Target="../slideLayouts/slideLayout2.xml"/><Relationship Id="rId5" Type="http://schemas.openxmlformats.org/officeDocument/2006/relationships/notesSlide" Target="../notesSlides/notesSlide26.xml"/><Relationship Id="rId6" Type="http://schemas.openxmlformats.org/officeDocument/2006/relationships/image" Target="../media/image17.png"/><Relationship Id="rId7" Type="http://schemas.openxmlformats.org/officeDocument/2006/relationships/image" Target="../media/image18.png"/><Relationship Id="rId8" Type="http://schemas.openxmlformats.org/officeDocument/2006/relationships/image" Target="../media/image7.png"/><Relationship Id="rId1" Type="http://schemas.openxmlformats.org/officeDocument/2006/relationships/tags" Target="../tags/tag11.xml"/><Relationship Id="rId2" Type="http://schemas.microsoft.com/office/2007/relationships/media" Target="../media/media26.m4a"/></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27.xml"/><Relationship Id="rId5" Type="http://schemas.openxmlformats.org/officeDocument/2006/relationships/image" Target="../media/image19.png"/><Relationship Id="rId6" Type="http://schemas.openxmlformats.org/officeDocument/2006/relationships/image" Target="../media/image20.png"/><Relationship Id="rId7" Type="http://schemas.openxmlformats.org/officeDocument/2006/relationships/image" Target="../media/image7.png"/><Relationship Id="rId1" Type="http://schemas.microsoft.com/office/2007/relationships/media" Target="../media/media27.m4a"/><Relationship Id="rId2" Type="http://schemas.openxmlformats.org/officeDocument/2006/relationships/audio" Target="../media/media27.m4a"/></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21.png"/><Relationship Id="rId5" Type="http://schemas.openxmlformats.org/officeDocument/2006/relationships/image" Target="../media/image22.png"/><Relationship Id="rId6" Type="http://schemas.openxmlformats.org/officeDocument/2006/relationships/image" Target="../media/image7.png"/><Relationship Id="rId1" Type="http://schemas.microsoft.com/office/2007/relationships/media" Target="../media/media28.m4a"/><Relationship Id="rId2" Type="http://schemas.openxmlformats.org/officeDocument/2006/relationships/audio" Target="../media/media28.m4a"/></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23.png"/><Relationship Id="rId5" Type="http://schemas.openxmlformats.org/officeDocument/2006/relationships/image" Target="../media/image24.png"/><Relationship Id="rId6" Type="http://schemas.openxmlformats.org/officeDocument/2006/relationships/image" Target="../media/image7.png"/><Relationship Id="rId1" Type="http://schemas.microsoft.com/office/2007/relationships/media" Target="../media/media29.m4a"/><Relationship Id="rId2" Type="http://schemas.openxmlformats.org/officeDocument/2006/relationships/audio" Target="../media/media29.m4a"/></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3.xml"/><Relationship Id="rId5" Type="http://schemas.openxmlformats.org/officeDocument/2006/relationships/image" Target="../media/image9.tiff"/><Relationship Id="rId6" Type="http://schemas.openxmlformats.org/officeDocument/2006/relationships/image" Target="../media/image7.png"/><Relationship Id="rId1" Type="http://schemas.microsoft.com/office/2007/relationships/media" Target="../media/media3.m4a"/><Relationship Id="rId2" Type="http://schemas.openxmlformats.org/officeDocument/2006/relationships/audio" Target="../media/media3.m4a"/></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28.xml"/><Relationship Id="rId5" Type="http://schemas.openxmlformats.org/officeDocument/2006/relationships/image" Target="../media/image25.png"/><Relationship Id="rId6" Type="http://schemas.openxmlformats.org/officeDocument/2006/relationships/image" Target="../media/image26.png"/><Relationship Id="rId7" Type="http://schemas.openxmlformats.org/officeDocument/2006/relationships/image" Target="../media/image27.png"/><Relationship Id="rId8" Type="http://schemas.openxmlformats.org/officeDocument/2006/relationships/image" Target="../media/image28.png"/><Relationship Id="rId9" Type="http://schemas.openxmlformats.org/officeDocument/2006/relationships/image" Target="../media/image7.png"/><Relationship Id="rId1" Type="http://schemas.microsoft.com/office/2007/relationships/media" Target="../media/media30.m4a"/><Relationship Id="rId2" Type="http://schemas.openxmlformats.org/officeDocument/2006/relationships/audio" Target="../media/media30.m4a"/></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29.xml"/><Relationship Id="rId5" Type="http://schemas.openxmlformats.org/officeDocument/2006/relationships/image" Target="../media/image29.png"/><Relationship Id="rId6" Type="http://schemas.openxmlformats.org/officeDocument/2006/relationships/image" Target="../media/image30.png"/><Relationship Id="rId7" Type="http://schemas.openxmlformats.org/officeDocument/2006/relationships/image" Target="../media/image31.png"/><Relationship Id="rId8" Type="http://schemas.openxmlformats.org/officeDocument/2006/relationships/image" Target="../media/image32.png"/><Relationship Id="rId9" Type="http://schemas.openxmlformats.org/officeDocument/2006/relationships/image" Target="../media/image7.png"/><Relationship Id="rId1" Type="http://schemas.microsoft.com/office/2007/relationships/media" Target="../media/media31.m4a"/><Relationship Id="rId2" Type="http://schemas.openxmlformats.org/officeDocument/2006/relationships/audio" Target="../media/media31.m4a"/></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30.xml"/><Relationship Id="rId5" Type="http://schemas.openxmlformats.org/officeDocument/2006/relationships/image" Target="../media/image33.gif"/><Relationship Id="rId6" Type="http://schemas.openxmlformats.org/officeDocument/2006/relationships/image" Target="../media/image34.gif"/><Relationship Id="rId7" Type="http://schemas.openxmlformats.org/officeDocument/2006/relationships/image" Target="../media/image7.png"/><Relationship Id="rId1" Type="http://schemas.microsoft.com/office/2007/relationships/media" Target="../media/media32.m4a"/><Relationship Id="rId2" Type="http://schemas.openxmlformats.org/officeDocument/2006/relationships/audio" Target="../media/media32.m4a"/></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31.xml"/><Relationship Id="rId5" Type="http://schemas.openxmlformats.org/officeDocument/2006/relationships/image" Target="../media/image11.gif"/><Relationship Id="rId6" Type="http://schemas.openxmlformats.org/officeDocument/2006/relationships/image" Target="../media/image35.gif"/><Relationship Id="rId7" Type="http://schemas.openxmlformats.org/officeDocument/2006/relationships/image" Target="../media/image7.png"/><Relationship Id="rId1" Type="http://schemas.microsoft.com/office/2007/relationships/media" Target="../media/media33.m4a"/><Relationship Id="rId2" Type="http://schemas.openxmlformats.org/officeDocument/2006/relationships/audio" Target="../media/media33.m4a"/></Relationships>
</file>

<file path=ppt/slides/_rels/slide34.xml.rels><?xml version="1.0" encoding="UTF-8" standalone="yes"?>
<Relationships xmlns="http://schemas.openxmlformats.org/package/2006/relationships"><Relationship Id="rId3" Type="http://schemas.openxmlformats.org/officeDocument/2006/relationships/audio" Target="../media/media34.m4a"/><Relationship Id="rId4" Type="http://schemas.openxmlformats.org/officeDocument/2006/relationships/slideLayout" Target="../slideLayouts/slideLayout2.xml"/><Relationship Id="rId5" Type="http://schemas.openxmlformats.org/officeDocument/2006/relationships/notesSlide" Target="../notesSlides/notesSlide32.xml"/><Relationship Id="rId6" Type="http://schemas.openxmlformats.org/officeDocument/2006/relationships/image" Target="../media/image36.png"/><Relationship Id="rId7" Type="http://schemas.openxmlformats.org/officeDocument/2006/relationships/image" Target="../media/image37.png"/><Relationship Id="rId8" Type="http://schemas.openxmlformats.org/officeDocument/2006/relationships/image" Target="../media/image7.png"/><Relationship Id="rId1" Type="http://schemas.openxmlformats.org/officeDocument/2006/relationships/tags" Target="../tags/tag12.xml"/><Relationship Id="rId2" Type="http://schemas.microsoft.com/office/2007/relationships/media" Target="../media/media34.m4a"/></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33.xml"/><Relationship Id="rId5" Type="http://schemas.openxmlformats.org/officeDocument/2006/relationships/image" Target="../media/image38.tiff"/><Relationship Id="rId6" Type="http://schemas.openxmlformats.org/officeDocument/2006/relationships/image" Target="../media/image7.png"/><Relationship Id="rId1" Type="http://schemas.microsoft.com/office/2007/relationships/media" Target="../media/media35.m4a"/><Relationship Id="rId2" Type="http://schemas.openxmlformats.org/officeDocument/2006/relationships/audio" Target="../media/media35.m4a"/></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34.xml"/><Relationship Id="rId5" Type="http://schemas.openxmlformats.org/officeDocument/2006/relationships/image" Target="../media/image39.tiff"/><Relationship Id="rId6" Type="http://schemas.openxmlformats.org/officeDocument/2006/relationships/image" Target="../media/image7.png"/><Relationship Id="rId1" Type="http://schemas.microsoft.com/office/2007/relationships/media" Target="../media/media36.m4a"/><Relationship Id="rId2" Type="http://schemas.openxmlformats.org/officeDocument/2006/relationships/audio" Target="../media/media36.m4a"/></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6.xml"/><Relationship Id="rId4" Type="http://schemas.openxmlformats.org/officeDocument/2006/relationships/notesSlide" Target="../notesSlides/notesSlide35.xml"/><Relationship Id="rId5" Type="http://schemas.openxmlformats.org/officeDocument/2006/relationships/image" Target="../media/image7.png"/><Relationship Id="rId1" Type="http://schemas.microsoft.com/office/2007/relationships/media" Target="../media/media37.m4a"/><Relationship Id="rId2" Type="http://schemas.openxmlformats.org/officeDocument/2006/relationships/audio" Target="../media/media37.m4a"/></Relationships>
</file>

<file path=ppt/slides/_rels/slide4.xml.rels><?xml version="1.0" encoding="UTF-8" standalone="yes"?>
<Relationships xmlns="http://schemas.openxmlformats.org/package/2006/relationships"><Relationship Id="rId3" Type="http://schemas.openxmlformats.org/officeDocument/2006/relationships/audio" Target="../media/media4.m4a"/><Relationship Id="rId4" Type="http://schemas.openxmlformats.org/officeDocument/2006/relationships/slideLayout" Target="../slideLayouts/slideLayout2.xml"/><Relationship Id="rId5" Type="http://schemas.openxmlformats.org/officeDocument/2006/relationships/notesSlide" Target="../notesSlides/notesSlide4.xml"/><Relationship Id="rId6" Type="http://schemas.openxmlformats.org/officeDocument/2006/relationships/image" Target="../media/image7.png"/><Relationship Id="rId1" Type="http://schemas.openxmlformats.org/officeDocument/2006/relationships/tags" Target="../tags/tag1.xml"/><Relationship Id="rId2" Type="http://schemas.microsoft.com/office/2007/relationships/media" Target="../media/media4.m4a"/></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5.xml"/><Relationship Id="rId5" Type="http://schemas.openxmlformats.org/officeDocument/2006/relationships/image" Target="../media/image7.png"/><Relationship Id="rId1" Type="http://schemas.microsoft.com/office/2007/relationships/media" Target="../media/media5.m4a"/><Relationship Id="rId2" Type="http://schemas.openxmlformats.org/officeDocument/2006/relationships/audio" Target="../media/media5.m4a"/></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6.xml"/><Relationship Id="rId5" Type="http://schemas.openxmlformats.org/officeDocument/2006/relationships/image" Target="../media/image7.png"/><Relationship Id="rId1" Type="http://schemas.microsoft.com/office/2007/relationships/media" Target="../media/media6.m4a"/><Relationship Id="rId2" Type="http://schemas.openxmlformats.org/officeDocument/2006/relationships/audio" Target="../media/media6.m4a"/></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7.xml"/><Relationship Id="rId5" Type="http://schemas.openxmlformats.org/officeDocument/2006/relationships/image" Target="../media/image7.png"/><Relationship Id="rId1" Type="http://schemas.microsoft.com/office/2007/relationships/media" Target="../media/media7.m4a"/><Relationship Id="rId2" Type="http://schemas.openxmlformats.org/officeDocument/2006/relationships/audio" Target="../media/media7.m4a"/></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8.xml"/><Relationship Id="rId5" Type="http://schemas.openxmlformats.org/officeDocument/2006/relationships/image" Target="../media/image7.png"/><Relationship Id="rId1" Type="http://schemas.microsoft.com/office/2007/relationships/media" Target="../media/media8.m4a"/><Relationship Id="rId2" Type="http://schemas.openxmlformats.org/officeDocument/2006/relationships/audio" Target="../media/media8.m4a"/></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9.xml"/><Relationship Id="rId5" Type="http://schemas.openxmlformats.org/officeDocument/2006/relationships/image" Target="../media/image7.png"/><Relationship Id="rId6" Type="http://schemas.openxmlformats.org/officeDocument/2006/relationships/image" Target="../media/image10.jpg"/><Relationship Id="rId1" Type="http://schemas.microsoft.com/office/2007/relationships/media" Target="../media/media9.m4a"/><Relationship Id="rId2" Type="http://schemas.openxmlformats.org/officeDocument/2006/relationships/audio" Target="../media/media9.m4a"/></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94652" y="329213"/>
            <a:ext cx="8825658" cy="3329581"/>
          </a:xfrm>
        </p:spPr>
        <p:txBody>
          <a:bodyPr/>
          <a:lstStyle/>
          <a:p>
            <a:r>
              <a:rPr lang="en-US" sz="3600" dirty="0"/>
              <a:t>Attention Based Natural Language Grounding By Navigating Virtual Environment</a:t>
            </a:r>
          </a:p>
        </p:txBody>
      </p:sp>
      <p:sp>
        <p:nvSpPr>
          <p:cNvPr id="3" name="Subtitle 2"/>
          <p:cNvSpPr>
            <a:spLocks noGrp="1"/>
          </p:cNvSpPr>
          <p:nvPr>
            <p:ph type="subTitle" idx="1"/>
          </p:nvPr>
        </p:nvSpPr>
        <p:spPr>
          <a:xfrm>
            <a:off x="1394652" y="4768502"/>
            <a:ext cx="8825658" cy="861420"/>
          </a:xfrm>
        </p:spPr>
        <p:txBody>
          <a:bodyPr/>
          <a:lstStyle/>
          <a:p>
            <a:r>
              <a:rPr lang="en-US" cap="none" dirty="0"/>
              <a:t>Abhishek Sinha*, </a:t>
            </a:r>
            <a:r>
              <a:rPr lang="en-US" cap="none" dirty="0" err="1"/>
              <a:t>Akilesh</a:t>
            </a:r>
            <a:r>
              <a:rPr lang="en-US" cap="none" dirty="0"/>
              <a:t> B*, Mausoom Sarkar, Balaji Krishnamurthy</a:t>
            </a:r>
          </a:p>
        </p:txBody>
      </p:sp>
      <p:pic>
        <p:nvPicPr>
          <p:cNvPr id="9" name="Audio 8">
            <a:hlinkClick r:id="" action="ppaction://media"/>
            <a:extLst>
              <a:ext uri="{FF2B5EF4-FFF2-40B4-BE49-F238E27FC236}">
                <a16:creationId xmlns:a16="http://schemas.microsoft.com/office/drawing/2014/main" xmlns="" id="{BF9EC428-1DB1-184B-AA5E-B2D80F40EE7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1798065974"/>
      </p:ext>
    </p:extLst>
  </p:cSld>
  <p:clrMapOvr>
    <a:masterClrMapping/>
  </p:clrMapOvr>
  <mc:AlternateContent xmlns:mc="http://schemas.openxmlformats.org/markup-compatibility/2006" xmlns:p14="http://schemas.microsoft.com/office/powerpoint/2010/main">
    <mc:Choice Requires="p14">
      <p:transition spd="slow" p14:dur="2000" advTm="8675"/>
    </mc:Choice>
    <mc:Fallback xmlns="">
      <p:transition spd="slow" advTm="867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screenshot&#10;&#10;Description automatically generated">
            <a:extLst>
              <a:ext uri="{FF2B5EF4-FFF2-40B4-BE49-F238E27FC236}">
                <a16:creationId xmlns:a16="http://schemas.microsoft.com/office/drawing/2014/main" xmlns="" id="{AB986B92-31C5-034C-9144-DB600C7C11C6}"/>
              </a:ext>
            </a:extLst>
          </p:cNvPr>
          <p:cNvPicPr>
            <a:picLocks noChangeAspect="1"/>
          </p:cNvPicPr>
          <p:nvPr/>
        </p:nvPicPr>
        <p:blipFill>
          <a:blip r:embed="rId6"/>
          <a:stretch>
            <a:fillRect/>
          </a:stretch>
        </p:blipFill>
        <p:spPr>
          <a:xfrm>
            <a:off x="2309603" y="2771802"/>
            <a:ext cx="2757600" cy="2757600"/>
          </a:xfrm>
          <a:prstGeom prst="rect">
            <a:avLst/>
          </a:prstGeom>
        </p:spPr>
      </p:pic>
      <p:sp>
        <p:nvSpPr>
          <p:cNvPr id="2" name="Title 1"/>
          <p:cNvSpPr>
            <a:spLocks noGrp="1"/>
          </p:cNvSpPr>
          <p:nvPr>
            <p:ph type="title"/>
          </p:nvPr>
        </p:nvSpPr>
        <p:spPr/>
        <p:txBody>
          <a:bodyPr/>
          <a:lstStyle/>
          <a:p>
            <a:r>
              <a:rPr lang="en-US" sz="4400" dirty="0"/>
              <a:t>Performing a navigation task aided by language.</a:t>
            </a:r>
            <a:endParaRPr lang="en-US" dirty="0"/>
          </a:p>
        </p:txBody>
      </p:sp>
      <p:sp>
        <p:nvSpPr>
          <p:cNvPr id="5" name="TextBox 4"/>
          <p:cNvSpPr txBox="1"/>
          <p:nvPr/>
        </p:nvSpPr>
        <p:spPr>
          <a:xfrm>
            <a:off x="6273382" y="3227328"/>
            <a:ext cx="3609015" cy="369332"/>
          </a:xfrm>
          <a:prstGeom prst="rect">
            <a:avLst/>
          </a:prstGeom>
          <a:noFill/>
        </p:spPr>
        <p:txBody>
          <a:bodyPr wrap="square" rtlCol="0">
            <a:spAutoFit/>
          </a:bodyPr>
          <a:lstStyle/>
          <a:p>
            <a:r>
              <a:rPr lang="en-IN" dirty="0"/>
              <a:t>Go to south of </a:t>
            </a:r>
            <a:r>
              <a:rPr lang="en-IN" dirty="0" smtClean="0"/>
              <a:t>large</a:t>
            </a:r>
            <a:r>
              <a:rPr lang="en-IN" dirty="0" smtClean="0"/>
              <a:t> red Cup</a:t>
            </a:r>
            <a:endParaRPr lang="en-US" dirty="0"/>
          </a:p>
        </p:txBody>
      </p:sp>
      <p:pic>
        <p:nvPicPr>
          <p:cNvPr id="9" name="Audio 8">
            <a:hlinkClick r:id="" action="ppaction://media"/>
            <a:extLst>
              <a:ext uri="{FF2B5EF4-FFF2-40B4-BE49-F238E27FC236}">
                <a16:creationId xmlns:a16="http://schemas.microsoft.com/office/drawing/2014/main" xmlns="" id="{6FFC6EE2-7123-0740-9F8B-62D2A0D9553D}"/>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163300" y="5829300"/>
            <a:ext cx="812800" cy="812800"/>
          </a:xfrm>
          <a:prstGeom prst="rect">
            <a:avLst/>
          </a:prstGeom>
        </p:spPr>
      </p:pic>
    </p:spTree>
    <p:custDataLst>
      <p:tags r:id="rId1"/>
    </p:custDataLst>
    <p:extLst>
      <p:ext uri="{BB962C8B-B14F-4D97-AF65-F5344CB8AC3E}">
        <p14:creationId xmlns:p14="http://schemas.microsoft.com/office/powerpoint/2010/main" val="4243582678"/>
      </p:ext>
    </p:extLst>
  </p:cSld>
  <p:clrMapOvr>
    <a:masterClrMapping/>
  </p:clrMapOvr>
  <mc:AlternateContent xmlns:mc="http://schemas.openxmlformats.org/markup-compatibility/2006" xmlns:p14="http://schemas.microsoft.com/office/powerpoint/2010/main">
    <mc:Choice Requires="p14">
      <p:transition spd="slow" p14:dur="2000" advTm="6494"/>
    </mc:Choice>
    <mc:Fallback xmlns="">
      <p:transition spd="slow" advTm="649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t>Virtual Environments</a:t>
            </a:r>
            <a:endParaRPr lang="en-US" dirty="0"/>
          </a:p>
        </p:txBody>
      </p:sp>
      <p:sp>
        <p:nvSpPr>
          <p:cNvPr id="3" name="Content Placeholder 2"/>
          <p:cNvSpPr>
            <a:spLocks noGrp="1"/>
          </p:cNvSpPr>
          <p:nvPr>
            <p:ph idx="1"/>
          </p:nvPr>
        </p:nvSpPr>
        <p:spPr/>
        <p:txBody>
          <a:bodyPr/>
          <a:lstStyle/>
          <a:p>
            <a:r>
              <a:rPr lang="en-US" dirty="0"/>
              <a:t>2D environment</a:t>
            </a:r>
          </a:p>
          <a:p>
            <a:endParaRPr lang="en-US" dirty="0"/>
          </a:p>
        </p:txBody>
      </p:sp>
      <p:sp>
        <p:nvSpPr>
          <p:cNvPr id="5" name="TextBox 4"/>
          <p:cNvSpPr txBox="1"/>
          <p:nvPr/>
        </p:nvSpPr>
        <p:spPr>
          <a:xfrm>
            <a:off x="6273382" y="3227328"/>
            <a:ext cx="3311371" cy="1200329"/>
          </a:xfrm>
          <a:prstGeom prst="rect">
            <a:avLst/>
          </a:prstGeom>
          <a:noFill/>
        </p:spPr>
        <p:txBody>
          <a:bodyPr wrap="square" rtlCol="0">
            <a:spAutoFit/>
          </a:bodyPr>
          <a:lstStyle/>
          <a:p>
            <a:pPr marL="285750" indent="-285750">
              <a:buFont typeface="Arial" charset="0"/>
              <a:buChar char="•"/>
            </a:pPr>
            <a:r>
              <a:rPr lang="en-US" dirty="0"/>
              <a:t>63 different objects</a:t>
            </a:r>
          </a:p>
          <a:p>
            <a:pPr marL="285750" indent="-285750">
              <a:buFont typeface="Arial" charset="0"/>
              <a:buChar char="•"/>
            </a:pPr>
            <a:endParaRPr lang="en-US" dirty="0"/>
          </a:p>
          <a:p>
            <a:pPr marL="285750" indent="-285750">
              <a:buFont typeface="Arial" charset="0"/>
              <a:buChar char="•"/>
            </a:pPr>
            <a:r>
              <a:rPr lang="en-US" dirty="0"/>
              <a:t>Each object can have multiple color or size</a:t>
            </a:r>
          </a:p>
        </p:txBody>
      </p:sp>
      <p:pic>
        <p:nvPicPr>
          <p:cNvPr id="10" name="Audio 9">
            <a:hlinkClick r:id="" action="ppaction://media"/>
            <a:extLst>
              <a:ext uri="{FF2B5EF4-FFF2-40B4-BE49-F238E27FC236}">
                <a16:creationId xmlns:a16="http://schemas.microsoft.com/office/drawing/2014/main" xmlns="" id="{28CF50E9-97B5-9040-806E-B7C4EE2481D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63300" y="5829300"/>
            <a:ext cx="812800" cy="812800"/>
          </a:xfrm>
          <a:prstGeom prst="rect">
            <a:avLst/>
          </a:prstGeom>
        </p:spPr>
      </p:pic>
      <p:pic>
        <p:nvPicPr>
          <p:cNvPr id="7" name="Picture 6" descr="A picture containing screenshot&#10;&#10;Description automatically generated">
            <a:extLst>
              <a:ext uri="{FF2B5EF4-FFF2-40B4-BE49-F238E27FC236}">
                <a16:creationId xmlns:a16="http://schemas.microsoft.com/office/drawing/2014/main" xmlns="" id="{05366AB2-74C7-1C40-8B8A-C0A074A2FF9D}"/>
              </a:ext>
            </a:extLst>
          </p:cNvPr>
          <p:cNvPicPr>
            <a:picLocks noChangeAspect="1"/>
          </p:cNvPicPr>
          <p:nvPr/>
        </p:nvPicPr>
        <p:blipFill>
          <a:blip r:embed="rId6"/>
          <a:stretch>
            <a:fillRect/>
          </a:stretch>
        </p:blipFill>
        <p:spPr>
          <a:xfrm>
            <a:off x="2309603" y="2771802"/>
            <a:ext cx="2757600" cy="2757600"/>
          </a:xfrm>
          <a:prstGeom prst="rect">
            <a:avLst/>
          </a:prstGeom>
        </p:spPr>
      </p:pic>
    </p:spTree>
    <p:extLst>
      <p:ext uri="{BB962C8B-B14F-4D97-AF65-F5344CB8AC3E}">
        <p14:creationId xmlns:p14="http://schemas.microsoft.com/office/powerpoint/2010/main" val="279653450"/>
      </p:ext>
    </p:extLst>
  </p:cSld>
  <p:clrMapOvr>
    <a:masterClrMapping/>
  </p:clrMapOvr>
  <mc:AlternateContent xmlns:mc="http://schemas.openxmlformats.org/markup-compatibility/2006" xmlns:p14="http://schemas.microsoft.com/office/powerpoint/2010/main">
    <mc:Choice Requires="p14">
      <p:transition spd="slow" p14:dur="2000" advTm="6029"/>
    </mc:Choice>
    <mc:Fallback xmlns="">
      <p:transition spd="slow" advTm="602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2643" y="692415"/>
            <a:ext cx="9404723" cy="1400530"/>
          </a:xfrm>
        </p:spPr>
        <p:txBody>
          <a:bodyPr/>
          <a:lstStyle/>
          <a:p>
            <a:r>
              <a:rPr lang="en-US" sz="2800" dirty="0" err="1"/>
              <a:t>VizDoom</a:t>
            </a:r>
            <a:r>
              <a:rPr lang="en-US" sz="2800" dirty="0"/>
              <a:t> based 3D environment</a:t>
            </a:r>
          </a:p>
        </p:txBody>
      </p:sp>
      <p:pic>
        <p:nvPicPr>
          <p:cNvPr id="3" name="Picture 2">
            <a:extLst>
              <a:ext uri="{FF2B5EF4-FFF2-40B4-BE49-F238E27FC236}">
                <a16:creationId xmlns:a16="http://schemas.microsoft.com/office/drawing/2014/main" xmlns="" id="{E33FCBAA-C032-984E-9248-F16B976692E0}"/>
              </a:ext>
            </a:extLst>
          </p:cNvPr>
          <p:cNvPicPr>
            <a:picLocks noChangeAspect="1"/>
          </p:cNvPicPr>
          <p:nvPr/>
        </p:nvPicPr>
        <p:blipFill>
          <a:blip r:embed="rId5"/>
          <a:stretch>
            <a:fillRect/>
          </a:stretch>
        </p:blipFill>
        <p:spPr>
          <a:xfrm>
            <a:off x="1681071" y="2358363"/>
            <a:ext cx="4958102" cy="2776537"/>
          </a:xfrm>
          <a:prstGeom prst="rect">
            <a:avLst/>
          </a:prstGeom>
        </p:spPr>
      </p:pic>
      <p:sp>
        <p:nvSpPr>
          <p:cNvPr id="4" name="TextBox 3"/>
          <p:cNvSpPr txBox="1"/>
          <p:nvPr/>
        </p:nvSpPr>
        <p:spPr>
          <a:xfrm>
            <a:off x="7759084" y="3471169"/>
            <a:ext cx="3009530" cy="369332"/>
          </a:xfrm>
          <a:prstGeom prst="rect">
            <a:avLst/>
          </a:prstGeom>
          <a:noFill/>
        </p:spPr>
        <p:txBody>
          <a:bodyPr wrap="square" rtlCol="0">
            <a:spAutoFit/>
          </a:bodyPr>
          <a:lstStyle/>
          <a:p>
            <a:r>
              <a:rPr lang="en-US" dirty="0"/>
              <a:t>70 different instructions</a:t>
            </a:r>
          </a:p>
        </p:txBody>
      </p:sp>
      <p:pic>
        <p:nvPicPr>
          <p:cNvPr id="9" name="Audio 8">
            <a:hlinkClick r:id="" action="ppaction://media"/>
            <a:extLst>
              <a:ext uri="{FF2B5EF4-FFF2-40B4-BE49-F238E27FC236}">
                <a16:creationId xmlns:a16="http://schemas.microsoft.com/office/drawing/2014/main" xmlns="" id="{596BD6E0-1B12-4946-A07C-EC554518FFB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63300" y="5829300"/>
            <a:ext cx="812800" cy="812800"/>
          </a:xfrm>
          <a:prstGeom prst="rect">
            <a:avLst/>
          </a:prstGeom>
        </p:spPr>
      </p:pic>
      <p:sp>
        <p:nvSpPr>
          <p:cNvPr id="7" name="TextBox 6">
            <a:extLst>
              <a:ext uri="{FF2B5EF4-FFF2-40B4-BE49-F238E27FC236}">
                <a16:creationId xmlns:a16="http://schemas.microsoft.com/office/drawing/2014/main" xmlns="" id="{E38AB3EC-8E03-44CB-B5E3-8BEA51AE43F6}"/>
              </a:ext>
            </a:extLst>
          </p:cNvPr>
          <p:cNvSpPr txBox="1"/>
          <p:nvPr/>
        </p:nvSpPr>
        <p:spPr>
          <a:xfrm>
            <a:off x="1577474" y="5934243"/>
            <a:ext cx="9291052" cy="646331"/>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dirty="0" err="1">
                <a:latin typeface="Century Gothic (Headings)"/>
              </a:rPr>
              <a:t>Chaplot</a:t>
            </a:r>
            <a:r>
              <a:rPr lang="en-IN" dirty="0">
                <a:latin typeface="Century Gothic (Headings)"/>
              </a:rPr>
              <a:t> et al. Gated-attention architectures for task-oriented language grounding. (2017)</a:t>
            </a:r>
          </a:p>
        </p:txBody>
      </p:sp>
    </p:spTree>
    <p:extLst>
      <p:ext uri="{BB962C8B-B14F-4D97-AF65-F5344CB8AC3E}">
        <p14:creationId xmlns:p14="http://schemas.microsoft.com/office/powerpoint/2010/main" val="6419472"/>
      </p:ext>
    </p:extLst>
  </p:cSld>
  <p:clrMapOvr>
    <a:masterClrMapping/>
  </p:clrMapOvr>
  <mc:AlternateContent xmlns:mc="http://schemas.openxmlformats.org/markup-compatibility/2006" xmlns:p14="http://schemas.microsoft.com/office/powerpoint/2010/main">
    <mc:Choice Requires="p14">
      <p:transition spd="slow" p14:dur="2000" advTm="8187"/>
    </mc:Choice>
    <mc:Fallback xmlns="">
      <p:transition spd="slow" advTm="818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Methodology</a:t>
            </a:r>
          </a:p>
        </p:txBody>
      </p:sp>
      <p:sp>
        <p:nvSpPr>
          <p:cNvPr id="3" name="Content Placeholder 2"/>
          <p:cNvSpPr>
            <a:spLocks noGrp="1"/>
          </p:cNvSpPr>
          <p:nvPr>
            <p:ph idx="1"/>
          </p:nvPr>
        </p:nvSpPr>
        <p:spPr/>
        <p:txBody>
          <a:bodyPr/>
          <a:lstStyle/>
          <a:p>
            <a:r>
              <a:rPr lang="en-US" dirty="0"/>
              <a:t>Agent takes image, instruction as input</a:t>
            </a:r>
          </a:p>
          <a:p>
            <a:endParaRPr lang="en-US" dirty="0"/>
          </a:p>
          <a:p>
            <a:r>
              <a:rPr lang="en-US" dirty="0"/>
              <a:t>Agent outputs an action on the basis of combined representation.</a:t>
            </a:r>
          </a:p>
          <a:p>
            <a:endParaRPr lang="en-US" dirty="0"/>
          </a:p>
          <a:p>
            <a:r>
              <a:rPr lang="en-US" dirty="0"/>
              <a:t>Trained in an end-to-end way via reinforcement learning (A3C)</a:t>
            </a:r>
          </a:p>
        </p:txBody>
      </p:sp>
      <p:pic>
        <p:nvPicPr>
          <p:cNvPr id="8" name="Audio 7">
            <a:hlinkClick r:id="" action="ppaction://media"/>
            <a:extLst>
              <a:ext uri="{FF2B5EF4-FFF2-40B4-BE49-F238E27FC236}">
                <a16:creationId xmlns:a16="http://schemas.microsoft.com/office/drawing/2014/main" xmlns="" id="{7B26E76E-C28D-8A48-9155-687F506EB6D2}"/>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163300" y="5829300"/>
            <a:ext cx="812800" cy="812800"/>
          </a:xfrm>
          <a:prstGeom prst="rect">
            <a:avLst/>
          </a:prstGeom>
        </p:spPr>
      </p:pic>
    </p:spTree>
    <p:custDataLst>
      <p:tags r:id="rId1"/>
    </p:custDataLst>
    <p:extLst>
      <p:ext uri="{BB962C8B-B14F-4D97-AF65-F5344CB8AC3E}">
        <p14:creationId xmlns:p14="http://schemas.microsoft.com/office/powerpoint/2010/main" val="619444704"/>
      </p:ext>
    </p:extLst>
  </p:cSld>
  <p:clrMapOvr>
    <a:masterClrMapping/>
  </p:clrMapOvr>
  <mc:AlternateContent xmlns:mc="http://schemas.openxmlformats.org/markup-compatibility/2006" xmlns:p14="http://schemas.microsoft.com/office/powerpoint/2010/main">
    <mc:Choice Requires="p14">
      <p:transition spd="slow" p14:dur="2000" advTm="11960"/>
    </mc:Choice>
    <mc:Fallback xmlns="">
      <p:transition spd="slow" advTm="119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9" fill="hold" display="0">
                  <p:stCondLst>
                    <p:cond delay="indefinite"/>
                  </p:stCondLst>
                  <p:endCondLst>
                    <p:cond evt="onStopAudio" delay="0">
                      <p:tgtEl>
                        <p:sldTgt/>
                      </p:tgtEl>
                    </p:cond>
                  </p:endCondLst>
                </p:cTn>
                <p:tgtEl>
                  <p:spTgt spid="8"/>
                </p:tgtEl>
              </p:cMediaNode>
            </p:audio>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ell phone&#10;&#10;Description automatically generated">
            <a:extLst>
              <a:ext uri="{FF2B5EF4-FFF2-40B4-BE49-F238E27FC236}">
                <a16:creationId xmlns:a16="http://schemas.microsoft.com/office/drawing/2014/main" xmlns="" id="{A74820E1-E874-BF49-837D-5711146EFC49}"/>
              </a:ext>
            </a:extLst>
          </p:cNvPr>
          <p:cNvPicPr>
            <a:picLocks noChangeAspect="1"/>
          </p:cNvPicPr>
          <p:nvPr/>
        </p:nvPicPr>
        <p:blipFill>
          <a:blip r:embed="rId6"/>
          <a:stretch>
            <a:fillRect/>
          </a:stretch>
        </p:blipFill>
        <p:spPr>
          <a:xfrm>
            <a:off x="1504929" y="1614255"/>
            <a:ext cx="8251630" cy="4641542"/>
          </a:xfrm>
          <a:prstGeom prst="rect">
            <a:avLst/>
          </a:prstGeom>
        </p:spPr>
      </p:pic>
      <p:sp>
        <p:nvSpPr>
          <p:cNvPr id="2" name="Title 1"/>
          <p:cNvSpPr>
            <a:spLocks noGrp="1"/>
          </p:cNvSpPr>
          <p:nvPr>
            <p:ph type="title"/>
          </p:nvPr>
        </p:nvSpPr>
        <p:spPr/>
        <p:txBody>
          <a:bodyPr/>
          <a:lstStyle/>
          <a:p>
            <a:r>
              <a:rPr lang="en-US" dirty="0"/>
              <a:t>Model</a:t>
            </a:r>
          </a:p>
        </p:txBody>
      </p:sp>
      <p:sp>
        <p:nvSpPr>
          <p:cNvPr id="11" name="Rectangle 10"/>
          <p:cNvSpPr/>
          <p:nvPr/>
        </p:nvSpPr>
        <p:spPr>
          <a:xfrm>
            <a:off x="1504929" y="4020104"/>
            <a:ext cx="2297100" cy="223569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Audio 7">
            <a:hlinkClick r:id="" action="ppaction://media"/>
            <a:extLst>
              <a:ext uri="{FF2B5EF4-FFF2-40B4-BE49-F238E27FC236}">
                <a16:creationId xmlns:a16="http://schemas.microsoft.com/office/drawing/2014/main" xmlns="" id="{CE80D2D3-1A97-B346-891E-90444A7B48FD}"/>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163300" y="5829300"/>
            <a:ext cx="812800" cy="812800"/>
          </a:xfrm>
          <a:prstGeom prst="rect">
            <a:avLst/>
          </a:prstGeom>
        </p:spPr>
      </p:pic>
    </p:spTree>
    <p:custDataLst>
      <p:tags r:id="rId1"/>
    </p:custDataLst>
    <p:extLst>
      <p:ext uri="{BB962C8B-B14F-4D97-AF65-F5344CB8AC3E}">
        <p14:creationId xmlns:p14="http://schemas.microsoft.com/office/powerpoint/2010/main" val="2144992761"/>
      </p:ext>
    </p:extLst>
  </p:cSld>
  <p:clrMapOvr>
    <a:masterClrMapping/>
  </p:clrMapOvr>
  <mc:AlternateContent xmlns:mc="http://schemas.openxmlformats.org/markup-compatibility/2006" xmlns:p14="http://schemas.microsoft.com/office/powerpoint/2010/main">
    <mc:Choice Requires="p14">
      <p:transition spd="slow" p14:dur="2000" advTm="11027"/>
    </mc:Choice>
    <mc:Fallback xmlns="">
      <p:transition spd="slow" advTm="1102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1" fill="hold" display="0">
                  <p:stCondLst>
                    <p:cond delay="indefinite"/>
                  </p:stCondLst>
                  <p:endCondLst>
                    <p:cond evt="onStopAudio" delay="0">
                      <p:tgtEl>
                        <p:sldTgt/>
                      </p:tgtEl>
                    </p:cond>
                  </p:endCondLst>
                </p:cTn>
                <p:tgtEl>
                  <p:spTgt spid="8"/>
                </p:tgtEl>
              </p:cMediaNode>
            </p:audio>
          </p:childTnLst>
        </p:cTn>
      </p:par>
    </p:tnLst>
    <p:bldLst>
      <p:bldP spid="11"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ell phone&#10;&#10;Description automatically generated">
            <a:extLst>
              <a:ext uri="{FF2B5EF4-FFF2-40B4-BE49-F238E27FC236}">
                <a16:creationId xmlns:a16="http://schemas.microsoft.com/office/drawing/2014/main" xmlns="" id="{A74820E1-E874-BF49-837D-5711146EFC49}"/>
              </a:ext>
            </a:extLst>
          </p:cNvPr>
          <p:cNvPicPr>
            <a:picLocks noChangeAspect="1"/>
          </p:cNvPicPr>
          <p:nvPr/>
        </p:nvPicPr>
        <p:blipFill>
          <a:blip r:embed="rId5"/>
          <a:stretch>
            <a:fillRect/>
          </a:stretch>
        </p:blipFill>
        <p:spPr>
          <a:xfrm>
            <a:off x="1504929" y="1614255"/>
            <a:ext cx="8251630" cy="4641542"/>
          </a:xfrm>
          <a:prstGeom prst="rect">
            <a:avLst/>
          </a:prstGeom>
        </p:spPr>
      </p:pic>
      <p:sp>
        <p:nvSpPr>
          <p:cNvPr id="2" name="Title 1"/>
          <p:cNvSpPr>
            <a:spLocks noGrp="1"/>
          </p:cNvSpPr>
          <p:nvPr>
            <p:ph type="title"/>
          </p:nvPr>
        </p:nvSpPr>
        <p:spPr/>
        <p:txBody>
          <a:bodyPr/>
          <a:lstStyle/>
          <a:p>
            <a:r>
              <a:rPr lang="en-US" dirty="0"/>
              <a:t>Model</a:t>
            </a:r>
          </a:p>
        </p:txBody>
      </p:sp>
      <p:sp>
        <p:nvSpPr>
          <p:cNvPr id="5" name="Rectangle 4">
            <a:extLst>
              <a:ext uri="{FF2B5EF4-FFF2-40B4-BE49-F238E27FC236}">
                <a16:creationId xmlns:a16="http://schemas.microsoft.com/office/drawing/2014/main" xmlns="" id="{94E798AC-0953-5645-9FC3-B6336C8014C6}"/>
              </a:ext>
            </a:extLst>
          </p:cNvPr>
          <p:cNvSpPr/>
          <p:nvPr/>
        </p:nvSpPr>
        <p:spPr>
          <a:xfrm>
            <a:off x="3880624" y="4012707"/>
            <a:ext cx="3443454" cy="223569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Audio 8">
            <a:hlinkClick r:id="" action="ppaction://media"/>
            <a:extLst>
              <a:ext uri="{FF2B5EF4-FFF2-40B4-BE49-F238E27FC236}">
                <a16:creationId xmlns:a16="http://schemas.microsoft.com/office/drawing/2014/main" xmlns="" id="{2495543F-0977-BF43-B10D-AF0C7856539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1652634944"/>
      </p:ext>
    </p:extLst>
  </p:cSld>
  <p:clrMapOvr>
    <a:masterClrMapping/>
  </p:clrMapOvr>
  <mc:AlternateContent xmlns:mc="http://schemas.openxmlformats.org/markup-compatibility/2006" xmlns:p14="http://schemas.microsoft.com/office/powerpoint/2010/main">
    <mc:Choice Requires="p14">
      <p:transition spd="slow" p14:dur="2000" advTm="3339"/>
    </mc:Choice>
    <mc:Fallback xmlns="">
      <p:transition spd="slow" advTm="333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ell phone&#10;&#10;Description automatically generated">
            <a:extLst>
              <a:ext uri="{FF2B5EF4-FFF2-40B4-BE49-F238E27FC236}">
                <a16:creationId xmlns:a16="http://schemas.microsoft.com/office/drawing/2014/main" xmlns="" id="{A74820E1-E874-BF49-837D-5711146EFC49}"/>
              </a:ext>
            </a:extLst>
          </p:cNvPr>
          <p:cNvPicPr>
            <a:picLocks noChangeAspect="1"/>
          </p:cNvPicPr>
          <p:nvPr/>
        </p:nvPicPr>
        <p:blipFill>
          <a:blip r:embed="rId5"/>
          <a:stretch>
            <a:fillRect/>
          </a:stretch>
        </p:blipFill>
        <p:spPr>
          <a:xfrm>
            <a:off x="1504929" y="1614255"/>
            <a:ext cx="8251630" cy="4641542"/>
          </a:xfrm>
          <a:prstGeom prst="rect">
            <a:avLst/>
          </a:prstGeom>
        </p:spPr>
      </p:pic>
      <p:sp>
        <p:nvSpPr>
          <p:cNvPr id="2" name="Title 1"/>
          <p:cNvSpPr>
            <a:spLocks noGrp="1"/>
          </p:cNvSpPr>
          <p:nvPr>
            <p:ph type="title"/>
          </p:nvPr>
        </p:nvSpPr>
        <p:spPr/>
        <p:txBody>
          <a:bodyPr/>
          <a:lstStyle/>
          <a:p>
            <a:r>
              <a:rPr lang="en-US" dirty="0"/>
              <a:t>Model</a:t>
            </a:r>
          </a:p>
        </p:txBody>
      </p:sp>
      <p:sp>
        <p:nvSpPr>
          <p:cNvPr id="6" name="Rectangle 5">
            <a:extLst>
              <a:ext uri="{FF2B5EF4-FFF2-40B4-BE49-F238E27FC236}">
                <a16:creationId xmlns:a16="http://schemas.microsoft.com/office/drawing/2014/main" xmlns="" id="{E63A391C-DD9F-874F-9D19-BBA8E74FC8C5}"/>
              </a:ext>
            </a:extLst>
          </p:cNvPr>
          <p:cNvSpPr/>
          <p:nvPr/>
        </p:nvSpPr>
        <p:spPr>
          <a:xfrm>
            <a:off x="3570389" y="1633886"/>
            <a:ext cx="2163936" cy="165124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Audio 8">
            <a:hlinkClick r:id="" action="ppaction://media"/>
            <a:extLst>
              <a:ext uri="{FF2B5EF4-FFF2-40B4-BE49-F238E27FC236}">
                <a16:creationId xmlns:a16="http://schemas.microsoft.com/office/drawing/2014/main" xmlns="" id="{37FDFA07-193C-4444-8B6B-A3D8265AC150}"/>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1633928810"/>
      </p:ext>
    </p:extLst>
  </p:cSld>
  <p:clrMapOvr>
    <a:masterClrMapping/>
  </p:clrMapOvr>
  <mc:AlternateContent xmlns:mc="http://schemas.openxmlformats.org/markup-compatibility/2006" xmlns:p14="http://schemas.microsoft.com/office/powerpoint/2010/main">
    <mc:Choice Requires="p14">
      <p:transition spd="slow" p14:dur="2000" advTm="5086"/>
    </mc:Choice>
    <mc:Fallback xmlns="">
      <p:transition spd="slow" advTm="508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ell phone&#10;&#10;Description automatically generated">
            <a:extLst>
              <a:ext uri="{FF2B5EF4-FFF2-40B4-BE49-F238E27FC236}">
                <a16:creationId xmlns:a16="http://schemas.microsoft.com/office/drawing/2014/main" xmlns="" id="{A74820E1-E874-BF49-837D-5711146EFC49}"/>
              </a:ext>
            </a:extLst>
          </p:cNvPr>
          <p:cNvPicPr>
            <a:picLocks noChangeAspect="1"/>
          </p:cNvPicPr>
          <p:nvPr/>
        </p:nvPicPr>
        <p:blipFill>
          <a:blip r:embed="rId5"/>
          <a:stretch>
            <a:fillRect/>
          </a:stretch>
        </p:blipFill>
        <p:spPr>
          <a:xfrm>
            <a:off x="1504929" y="1614255"/>
            <a:ext cx="8251630" cy="4641542"/>
          </a:xfrm>
          <a:prstGeom prst="rect">
            <a:avLst/>
          </a:prstGeom>
        </p:spPr>
      </p:pic>
      <p:sp>
        <p:nvSpPr>
          <p:cNvPr id="2" name="Title 1"/>
          <p:cNvSpPr>
            <a:spLocks noGrp="1"/>
          </p:cNvSpPr>
          <p:nvPr>
            <p:ph type="title"/>
          </p:nvPr>
        </p:nvSpPr>
        <p:spPr/>
        <p:txBody>
          <a:bodyPr/>
          <a:lstStyle/>
          <a:p>
            <a:r>
              <a:rPr lang="en-US" dirty="0"/>
              <a:t>Model</a:t>
            </a:r>
          </a:p>
        </p:txBody>
      </p:sp>
      <p:sp>
        <p:nvSpPr>
          <p:cNvPr id="5" name="Rectangle 4">
            <a:extLst>
              <a:ext uri="{FF2B5EF4-FFF2-40B4-BE49-F238E27FC236}">
                <a16:creationId xmlns:a16="http://schemas.microsoft.com/office/drawing/2014/main" xmlns="" id="{94EC9B44-AFA1-4E4F-A66A-9343C4FFC0D5}"/>
              </a:ext>
            </a:extLst>
          </p:cNvPr>
          <p:cNvSpPr/>
          <p:nvPr/>
        </p:nvSpPr>
        <p:spPr>
          <a:xfrm>
            <a:off x="7348652" y="1614256"/>
            <a:ext cx="2407907" cy="464154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Audio 8">
            <a:hlinkClick r:id="" action="ppaction://media"/>
            <a:extLst>
              <a:ext uri="{FF2B5EF4-FFF2-40B4-BE49-F238E27FC236}">
                <a16:creationId xmlns:a16="http://schemas.microsoft.com/office/drawing/2014/main" xmlns="" id="{74C742C0-8412-F447-91D8-ED24BF34FAF0}"/>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1353065887"/>
      </p:ext>
    </p:extLst>
  </p:cSld>
  <p:clrMapOvr>
    <a:masterClrMapping/>
  </p:clrMapOvr>
  <mc:AlternateContent xmlns:mc="http://schemas.openxmlformats.org/markup-compatibility/2006" xmlns:p14="http://schemas.microsoft.com/office/powerpoint/2010/main">
    <mc:Choice Requires="p14">
      <p:transition spd="slow" p14:dur="2000" advTm="2791"/>
    </mc:Choice>
    <mc:Fallback xmlns="">
      <p:transition spd="slow" advTm="279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A screenshot of a cell phone&#10;&#10;Description automatically generated">
            <a:extLst>
              <a:ext uri="{FF2B5EF4-FFF2-40B4-BE49-F238E27FC236}">
                <a16:creationId xmlns:a16="http://schemas.microsoft.com/office/drawing/2014/main" xmlns="" id="{B4E772D9-9311-B84F-96E1-3A56DF371C1F}"/>
              </a:ext>
            </a:extLst>
          </p:cNvPr>
          <p:cNvPicPr>
            <a:picLocks noChangeAspect="1"/>
          </p:cNvPicPr>
          <p:nvPr/>
        </p:nvPicPr>
        <p:blipFill>
          <a:blip r:embed="rId5"/>
          <a:stretch>
            <a:fillRect/>
          </a:stretch>
        </p:blipFill>
        <p:spPr>
          <a:xfrm>
            <a:off x="1397922" y="1373698"/>
            <a:ext cx="8251631" cy="4641542"/>
          </a:xfrm>
          <a:prstGeom prst="rect">
            <a:avLst/>
          </a:prstGeom>
        </p:spPr>
      </p:pic>
      <p:sp>
        <p:nvSpPr>
          <p:cNvPr id="2" name="Title 1"/>
          <p:cNvSpPr>
            <a:spLocks noGrp="1"/>
          </p:cNvSpPr>
          <p:nvPr>
            <p:ph type="title"/>
          </p:nvPr>
        </p:nvSpPr>
        <p:spPr/>
        <p:txBody>
          <a:bodyPr/>
          <a:lstStyle/>
          <a:p>
            <a:r>
              <a:rPr lang="en-US" dirty="0"/>
              <a:t>Prior art</a:t>
            </a:r>
          </a:p>
        </p:txBody>
      </p:sp>
      <p:pic>
        <p:nvPicPr>
          <p:cNvPr id="7" name="Audio 6">
            <a:hlinkClick r:id="" action="ppaction://media"/>
            <a:extLst>
              <a:ext uri="{FF2B5EF4-FFF2-40B4-BE49-F238E27FC236}">
                <a16:creationId xmlns:a16="http://schemas.microsoft.com/office/drawing/2014/main" xmlns="" id="{99A6A827-00EC-4B43-840B-68723FA752F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63300" y="5829300"/>
            <a:ext cx="812800" cy="812800"/>
          </a:xfrm>
          <a:prstGeom prst="rect">
            <a:avLst/>
          </a:prstGeom>
        </p:spPr>
      </p:pic>
      <p:sp>
        <p:nvSpPr>
          <p:cNvPr id="3" name="Rectangle 2"/>
          <p:cNvSpPr/>
          <p:nvPr/>
        </p:nvSpPr>
        <p:spPr>
          <a:xfrm>
            <a:off x="2475737" y="6057697"/>
            <a:ext cx="6096000" cy="646331"/>
          </a:xfrm>
          <a:prstGeom prst="rect">
            <a:avLst/>
          </a:prstGeom>
        </p:spPr>
        <p:txBody>
          <a:bodyPr>
            <a:spAutoFit/>
          </a:bodyPr>
          <a:lstStyle/>
          <a:p>
            <a:r>
              <a:rPr lang="en-IN" dirty="0" smtClean="0">
                <a:latin typeface="Century Gothic (Headings)"/>
              </a:rPr>
              <a:t>Hill </a:t>
            </a:r>
            <a:r>
              <a:rPr lang="en-IN" dirty="0">
                <a:latin typeface="Century Gothic (Headings)"/>
              </a:rPr>
              <a:t>et al. </a:t>
            </a:r>
            <a:r>
              <a:rPr lang="en-IN" dirty="0"/>
              <a:t>Understanding grounded language learning agents</a:t>
            </a:r>
            <a:r>
              <a:rPr lang="en-IN" dirty="0" smtClean="0">
                <a:latin typeface="Century Gothic (Headings)"/>
              </a:rPr>
              <a:t>. </a:t>
            </a:r>
            <a:r>
              <a:rPr lang="en-IN" dirty="0">
                <a:latin typeface="Century Gothic (Headings)"/>
              </a:rPr>
              <a:t>(</a:t>
            </a:r>
            <a:r>
              <a:rPr lang="en-IN" dirty="0" smtClean="0">
                <a:latin typeface="Century Gothic (Headings)"/>
              </a:rPr>
              <a:t>2018)</a:t>
            </a:r>
            <a:endParaRPr lang="en-IN" dirty="0">
              <a:latin typeface="Century Gothic (Headings)"/>
            </a:endParaRPr>
          </a:p>
        </p:txBody>
      </p:sp>
    </p:spTree>
    <p:extLst>
      <p:ext uri="{BB962C8B-B14F-4D97-AF65-F5344CB8AC3E}">
        <p14:creationId xmlns:p14="http://schemas.microsoft.com/office/powerpoint/2010/main" val="747230261"/>
      </p:ext>
    </p:extLst>
  </p:cSld>
  <p:clrMapOvr>
    <a:masterClrMapping/>
  </p:clrMapOvr>
  <mc:AlternateContent xmlns:mc="http://schemas.openxmlformats.org/markup-compatibility/2006" xmlns:p14="http://schemas.microsoft.com/office/powerpoint/2010/main">
    <mc:Choice Requires="p14">
      <p:transition spd="slow" p14:dur="2000" advTm="3316"/>
    </mc:Choice>
    <mc:Fallback xmlns="">
      <p:transition spd="slow" advTm="331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screenshot of a cell phone&#10;&#10;Description automatically generated">
            <a:extLst>
              <a:ext uri="{FF2B5EF4-FFF2-40B4-BE49-F238E27FC236}">
                <a16:creationId xmlns:a16="http://schemas.microsoft.com/office/drawing/2014/main" xmlns="" id="{E6E21A9A-C455-EF40-8231-9048BF9B6D4A}"/>
              </a:ext>
            </a:extLst>
          </p:cNvPr>
          <p:cNvPicPr>
            <a:picLocks noChangeAspect="1"/>
          </p:cNvPicPr>
          <p:nvPr/>
        </p:nvPicPr>
        <p:blipFill>
          <a:blip r:embed="rId5"/>
          <a:stretch>
            <a:fillRect/>
          </a:stretch>
        </p:blipFill>
        <p:spPr>
          <a:xfrm>
            <a:off x="1406404" y="1360243"/>
            <a:ext cx="8255999" cy="4644000"/>
          </a:xfrm>
          <a:prstGeom prst="rect">
            <a:avLst/>
          </a:prstGeom>
        </p:spPr>
      </p:pic>
      <p:sp>
        <p:nvSpPr>
          <p:cNvPr id="2" name="Title 1"/>
          <p:cNvSpPr>
            <a:spLocks noGrp="1"/>
          </p:cNvSpPr>
          <p:nvPr>
            <p:ph type="title"/>
          </p:nvPr>
        </p:nvSpPr>
        <p:spPr/>
        <p:txBody>
          <a:bodyPr/>
          <a:lstStyle/>
          <a:p>
            <a:r>
              <a:rPr lang="en-US" dirty="0"/>
              <a:t>Prior art</a:t>
            </a:r>
          </a:p>
        </p:txBody>
      </p:sp>
      <p:pic>
        <p:nvPicPr>
          <p:cNvPr id="7" name="Audio 6">
            <a:hlinkClick r:id="" action="ppaction://media"/>
            <a:extLst>
              <a:ext uri="{FF2B5EF4-FFF2-40B4-BE49-F238E27FC236}">
                <a16:creationId xmlns:a16="http://schemas.microsoft.com/office/drawing/2014/main" xmlns="" id="{7C1A8A4B-83DA-604D-95A8-EAA0DD3550F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63300" y="5829300"/>
            <a:ext cx="812800" cy="812800"/>
          </a:xfrm>
          <a:prstGeom prst="rect">
            <a:avLst/>
          </a:prstGeom>
        </p:spPr>
      </p:pic>
      <p:sp>
        <p:nvSpPr>
          <p:cNvPr id="3" name="Rectangle 2"/>
          <p:cNvSpPr/>
          <p:nvPr/>
        </p:nvSpPr>
        <p:spPr>
          <a:xfrm>
            <a:off x="2486403" y="6076063"/>
            <a:ext cx="6096000" cy="646331"/>
          </a:xfrm>
          <a:prstGeom prst="rect">
            <a:avLst/>
          </a:prstGeom>
        </p:spPr>
        <p:txBody>
          <a:bodyPr>
            <a:spAutoFit/>
          </a:bodyPr>
          <a:lstStyle/>
          <a:p>
            <a:r>
              <a:rPr lang="en-IN" dirty="0" err="1">
                <a:latin typeface="Century Gothic (Headings)"/>
              </a:rPr>
              <a:t>Chaplot</a:t>
            </a:r>
            <a:r>
              <a:rPr lang="en-IN" dirty="0">
                <a:latin typeface="Century Gothic (Headings)"/>
              </a:rPr>
              <a:t> et al. Gated-attention architectures for task-oriented language grounding. (2017)</a:t>
            </a:r>
            <a:endParaRPr lang="en-IN" dirty="0">
              <a:latin typeface="Century Gothic (Headings)"/>
            </a:endParaRPr>
          </a:p>
        </p:txBody>
      </p:sp>
    </p:spTree>
    <p:extLst>
      <p:ext uri="{BB962C8B-B14F-4D97-AF65-F5344CB8AC3E}">
        <p14:creationId xmlns:p14="http://schemas.microsoft.com/office/powerpoint/2010/main" val="687387048"/>
      </p:ext>
    </p:extLst>
  </p:cSld>
  <p:clrMapOvr>
    <a:masterClrMapping/>
  </p:clrMapOvr>
  <mc:AlternateContent xmlns:mc="http://schemas.openxmlformats.org/markup-compatibility/2006" xmlns:p14="http://schemas.microsoft.com/office/powerpoint/2010/main">
    <mc:Choice Requires="p14">
      <p:transition spd="slow" p14:dur="2000" advTm="5458"/>
    </mc:Choice>
    <mc:Fallback xmlns="">
      <p:transition spd="slow" advTm="545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xmlns="" id="{41F61A71-A812-0848-AA52-7389FEB76990}"/>
              </a:ext>
            </a:extLst>
          </p:cNvPr>
          <p:cNvPicPr>
            <a:picLocks noChangeAspect="1"/>
          </p:cNvPicPr>
          <p:nvPr/>
        </p:nvPicPr>
        <p:blipFill>
          <a:blip r:embed="rId5"/>
          <a:stretch>
            <a:fillRect/>
          </a:stretch>
        </p:blipFill>
        <p:spPr>
          <a:xfrm>
            <a:off x="1435100" y="1302026"/>
            <a:ext cx="9321800" cy="5181600"/>
          </a:xfrm>
          <a:prstGeom prst="rect">
            <a:avLst/>
          </a:prstGeom>
        </p:spPr>
      </p:pic>
      <p:sp>
        <p:nvSpPr>
          <p:cNvPr id="7" name="Rectangle 6">
            <a:extLst>
              <a:ext uri="{FF2B5EF4-FFF2-40B4-BE49-F238E27FC236}">
                <a16:creationId xmlns:a16="http://schemas.microsoft.com/office/drawing/2014/main" xmlns="" id="{FED31363-08FF-444F-8FB1-28C618F55424}"/>
              </a:ext>
            </a:extLst>
          </p:cNvPr>
          <p:cNvSpPr/>
          <p:nvPr/>
        </p:nvSpPr>
        <p:spPr>
          <a:xfrm>
            <a:off x="1328508" y="374374"/>
            <a:ext cx="9534983" cy="584775"/>
          </a:xfrm>
          <a:prstGeom prst="rect">
            <a:avLst/>
          </a:prstGeom>
        </p:spPr>
        <p:txBody>
          <a:bodyPr wrap="none">
            <a:spAutoFit/>
          </a:bodyPr>
          <a:lstStyle/>
          <a:p>
            <a:pPr algn="ctr"/>
            <a:r>
              <a:rPr lang="en-US" sz="3200" dirty="0">
                <a:solidFill>
                  <a:srgbClr val="FFFFFF"/>
                </a:solidFill>
              </a:rPr>
              <a:t>Do Images we see give meaning to our words?</a:t>
            </a:r>
          </a:p>
        </p:txBody>
      </p:sp>
      <p:pic>
        <p:nvPicPr>
          <p:cNvPr id="8" name="Audio 7">
            <a:hlinkClick r:id="" action="ppaction://media"/>
            <a:extLst>
              <a:ext uri="{FF2B5EF4-FFF2-40B4-BE49-F238E27FC236}">
                <a16:creationId xmlns:a16="http://schemas.microsoft.com/office/drawing/2014/main" xmlns="" id="{17514F4F-00E6-E54D-B2BC-F944BC0F2C9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2961476447"/>
      </p:ext>
    </p:extLst>
  </p:cSld>
  <p:clrMapOvr>
    <a:masterClrMapping/>
  </p:clrMapOvr>
  <mc:AlternateContent xmlns:mc="http://schemas.openxmlformats.org/markup-compatibility/2006" xmlns:p14="http://schemas.microsoft.com/office/powerpoint/2010/main">
    <mc:Choice Requires="p14">
      <p:transition spd="slow" p14:dur="2000" advTm="4403"/>
    </mc:Choice>
    <mc:Fallback xmlns="">
      <p:transition spd="slow" advTm="440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screenshot of a cell phone&#10;&#10;Description automatically generated">
            <a:extLst>
              <a:ext uri="{FF2B5EF4-FFF2-40B4-BE49-F238E27FC236}">
                <a16:creationId xmlns:a16="http://schemas.microsoft.com/office/drawing/2014/main" xmlns="" id="{E3AF8F83-6737-3641-9E4E-0B7646775DAF}"/>
              </a:ext>
            </a:extLst>
          </p:cNvPr>
          <p:cNvPicPr>
            <a:picLocks noChangeAspect="1"/>
          </p:cNvPicPr>
          <p:nvPr/>
        </p:nvPicPr>
        <p:blipFill>
          <a:blip r:embed="rId6"/>
          <a:stretch>
            <a:fillRect/>
          </a:stretch>
        </p:blipFill>
        <p:spPr>
          <a:xfrm>
            <a:off x="1504825" y="1614728"/>
            <a:ext cx="8256000" cy="4646159"/>
          </a:xfrm>
          <a:prstGeom prst="rect">
            <a:avLst/>
          </a:prstGeom>
        </p:spPr>
      </p:pic>
      <p:sp>
        <p:nvSpPr>
          <p:cNvPr id="2" name="Title 1"/>
          <p:cNvSpPr>
            <a:spLocks noGrp="1"/>
          </p:cNvSpPr>
          <p:nvPr>
            <p:ph type="title"/>
          </p:nvPr>
        </p:nvSpPr>
        <p:spPr/>
        <p:txBody>
          <a:bodyPr/>
          <a:lstStyle/>
          <a:p>
            <a:r>
              <a:rPr lang="en-US"/>
              <a:t>Our Fusion approach</a:t>
            </a:r>
            <a:endParaRPr lang="en-US" dirty="0"/>
          </a:p>
        </p:txBody>
      </p:sp>
      <p:sp>
        <p:nvSpPr>
          <p:cNvPr id="8" name="Rectangle 7"/>
          <p:cNvSpPr/>
          <p:nvPr/>
        </p:nvSpPr>
        <p:spPr>
          <a:xfrm>
            <a:off x="4901883" y="3429000"/>
            <a:ext cx="1669001" cy="116170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6697763" y="3950959"/>
            <a:ext cx="2639393" cy="646331"/>
          </a:xfrm>
          <a:prstGeom prst="rect">
            <a:avLst/>
          </a:prstGeom>
          <a:noFill/>
        </p:spPr>
        <p:txBody>
          <a:bodyPr wrap="square" rtlCol="0">
            <a:spAutoFit/>
          </a:bodyPr>
          <a:lstStyle/>
          <a:p>
            <a:r>
              <a:rPr lang="en-US" b="1" dirty="0">
                <a:solidFill>
                  <a:schemeClr val="bg1"/>
                </a:solidFill>
                <a:effectLst>
                  <a:glow rad="774700">
                    <a:srgbClr val="89C8EA">
                      <a:alpha val="33000"/>
                    </a:srgbClr>
                  </a:glow>
                </a:effectLst>
              </a:rPr>
              <a:t>Produce multiple text feature vectors</a:t>
            </a:r>
          </a:p>
        </p:txBody>
      </p:sp>
      <p:pic>
        <p:nvPicPr>
          <p:cNvPr id="7" name="Audio 6">
            <a:hlinkClick r:id="" action="ppaction://media"/>
            <a:extLst>
              <a:ext uri="{FF2B5EF4-FFF2-40B4-BE49-F238E27FC236}">
                <a16:creationId xmlns:a16="http://schemas.microsoft.com/office/drawing/2014/main" xmlns="" id="{36DBD731-1029-244B-9559-C58217A9B9D2}"/>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163300" y="5829300"/>
            <a:ext cx="812800" cy="812800"/>
          </a:xfrm>
          <a:prstGeom prst="rect">
            <a:avLst/>
          </a:prstGeom>
        </p:spPr>
      </p:pic>
    </p:spTree>
    <p:custDataLst>
      <p:tags r:id="rId1"/>
    </p:custDataLst>
    <p:extLst>
      <p:ext uri="{BB962C8B-B14F-4D97-AF65-F5344CB8AC3E}">
        <p14:creationId xmlns:p14="http://schemas.microsoft.com/office/powerpoint/2010/main" val="2101686020"/>
      </p:ext>
    </p:extLst>
  </p:cSld>
  <p:clrMapOvr>
    <a:masterClrMapping/>
  </p:clrMapOvr>
  <mc:AlternateContent xmlns:mc="http://schemas.openxmlformats.org/markup-compatibility/2006" xmlns:p14="http://schemas.microsoft.com/office/powerpoint/2010/main">
    <mc:Choice Requires="p14">
      <p:transition spd="slow" p14:dur="2000" advTm="7926"/>
    </mc:Choice>
    <mc:Fallback xmlns="">
      <p:transition spd="slow" advTm="792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7"/>
                </p:tgtEl>
              </p:cMediaNode>
            </p:audio>
          </p:childTnLst>
        </p:cTn>
      </p:par>
    </p:tnLst>
    <p:bldLst>
      <p:bldP spid="8" grpId="0" animBg="1"/>
      <p:bldP spid="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A screenshot of a cell phone&#10;&#10;Description automatically generated">
            <a:extLst>
              <a:ext uri="{FF2B5EF4-FFF2-40B4-BE49-F238E27FC236}">
                <a16:creationId xmlns:a16="http://schemas.microsoft.com/office/drawing/2014/main" xmlns="" id="{6DC5715F-FFB3-0A4A-9C6D-889A6892B937}"/>
              </a:ext>
            </a:extLst>
          </p:cNvPr>
          <p:cNvPicPr>
            <a:picLocks noChangeAspect="1"/>
          </p:cNvPicPr>
          <p:nvPr/>
        </p:nvPicPr>
        <p:blipFill>
          <a:blip r:embed="rId6"/>
          <a:stretch>
            <a:fillRect/>
          </a:stretch>
        </p:blipFill>
        <p:spPr>
          <a:xfrm>
            <a:off x="1504825" y="1614728"/>
            <a:ext cx="8256000" cy="4646159"/>
          </a:xfrm>
          <a:prstGeom prst="rect">
            <a:avLst/>
          </a:prstGeom>
        </p:spPr>
      </p:pic>
      <p:sp>
        <p:nvSpPr>
          <p:cNvPr id="2" name="Title 1"/>
          <p:cNvSpPr>
            <a:spLocks noGrp="1"/>
          </p:cNvSpPr>
          <p:nvPr>
            <p:ph type="title"/>
          </p:nvPr>
        </p:nvSpPr>
        <p:spPr/>
        <p:txBody>
          <a:bodyPr/>
          <a:lstStyle/>
          <a:p>
            <a:r>
              <a:rPr lang="en-US" dirty="0"/>
              <a:t>Our Fusion approach</a:t>
            </a:r>
          </a:p>
        </p:txBody>
      </p:sp>
      <p:sp>
        <p:nvSpPr>
          <p:cNvPr id="8" name="Rectangle 7"/>
          <p:cNvSpPr/>
          <p:nvPr/>
        </p:nvSpPr>
        <p:spPr>
          <a:xfrm>
            <a:off x="3963824" y="1616888"/>
            <a:ext cx="1669001" cy="140053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5632825" y="1763003"/>
            <a:ext cx="2639393" cy="923330"/>
          </a:xfrm>
          <a:prstGeom prst="rect">
            <a:avLst/>
          </a:prstGeom>
          <a:noFill/>
        </p:spPr>
        <p:txBody>
          <a:bodyPr wrap="square" rtlCol="0">
            <a:spAutoFit/>
          </a:bodyPr>
          <a:lstStyle/>
          <a:p>
            <a:r>
              <a:rPr lang="en-US" b="1" dirty="0">
                <a:solidFill>
                  <a:schemeClr val="bg1"/>
                </a:solidFill>
                <a:effectLst>
                  <a:glow rad="774700">
                    <a:srgbClr val="89C8EA">
                      <a:alpha val="81000"/>
                    </a:srgbClr>
                  </a:glow>
                </a:effectLst>
              </a:rPr>
              <a:t>Convolve each feature vector with the image volume</a:t>
            </a:r>
          </a:p>
        </p:txBody>
      </p:sp>
      <p:pic>
        <p:nvPicPr>
          <p:cNvPr id="7" name="Audio 6">
            <a:hlinkClick r:id="" action="ppaction://media"/>
            <a:extLst>
              <a:ext uri="{FF2B5EF4-FFF2-40B4-BE49-F238E27FC236}">
                <a16:creationId xmlns:a16="http://schemas.microsoft.com/office/drawing/2014/main" xmlns="" id="{36562133-DC44-7B47-8012-B06ED7CE8944}"/>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163300" y="5829300"/>
            <a:ext cx="812800" cy="812800"/>
          </a:xfrm>
          <a:prstGeom prst="rect">
            <a:avLst/>
          </a:prstGeom>
        </p:spPr>
      </p:pic>
    </p:spTree>
    <p:custDataLst>
      <p:tags r:id="rId1"/>
    </p:custDataLst>
    <p:extLst>
      <p:ext uri="{BB962C8B-B14F-4D97-AF65-F5344CB8AC3E}">
        <p14:creationId xmlns:p14="http://schemas.microsoft.com/office/powerpoint/2010/main" val="2066064090"/>
      </p:ext>
    </p:extLst>
  </p:cSld>
  <p:clrMapOvr>
    <a:masterClrMapping/>
  </p:clrMapOvr>
  <mc:AlternateContent xmlns:mc="http://schemas.openxmlformats.org/markup-compatibility/2006" xmlns:p14="http://schemas.microsoft.com/office/powerpoint/2010/main">
    <mc:Choice Requires="p14">
      <p:transition spd="slow" p14:dur="2000" advTm="6040"/>
    </mc:Choice>
    <mc:Fallback xmlns="">
      <p:transition spd="slow" advTm="60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7"/>
                </p:tgtEl>
              </p:cMediaNode>
            </p:audio>
          </p:childTnLst>
        </p:cTn>
      </p:par>
    </p:tnLst>
    <p:bldLst>
      <p:bldP spid="8" grpId="0" animBg="1"/>
      <p:bldP spid="9"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screenshot of a cell phone&#10;&#10;Description automatically generated">
            <a:extLst>
              <a:ext uri="{FF2B5EF4-FFF2-40B4-BE49-F238E27FC236}">
                <a16:creationId xmlns:a16="http://schemas.microsoft.com/office/drawing/2014/main" xmlns="" id="{DFF63240-F928-DC43-BAE9-C1C2D9B4DF25}"/>
              </a:ext>
            </a:extLst>
          </p:cNvPr>
          <p:cNvPicPr>
            <a:picLocks noChangeAspect="1"/>
          </p:cNvPicPr>
          <p:nvPr/>
        </p:nvPicPr>
        <p:blipFill>
          <a:blip r:embed="rId6"/>
          <a:stretch>
            <a:fillRect/>
          </a:stretch>
        </p:blipFill>
        <p:spPr>
          <a:xfrm>
            <a:off x="1504825" y="1614728"/>
            <a:ext cx="8256000" cy="4646159"/>
          </a:xfrm>
          <a:prstGeom prst="rect">
            <a:avLst/>
          </a:prstGeom>
        </p:spPr>
      </p:pic>
      <p:sp>
        <p:nvSpPr>
          <p:cNvPr id="2" name="Title 1"/>
          <p:cNvSpPr>
            <a:spLocks noGrp="1"/>
          </p:cNvSpPr>
          <p:nvPr>
            <p:ph type="title"/>
          </p:nvPr>
        </p:nvSpPr>
        <p:spPr/>
        <p:txBody>
          <a:bodyPr/>
          <a:lstStyle/>
          <a:p>
            <a:r>
              <a:rPr lang="en-US"/>
              <a:t>Our Fusion approach</a:t>
            </a:r>
            <a:endParaRPr lang="en-US" dirty="0"/>
          </a:p>
        </p:txBody>
      </p:sp>
      <p:sp>
        <p:nvSpPr>
          <p:cNvPr id="8" name="Rectangle 7"/>
          <p:cNvSpPr/>
          <p:nvPr/>
        </p:nvSpPr>
        <p:spPr>
          <a:xfrm>
            <a:off x="5632825" y="1614728"/>
            <a:ext cx="1693292" cy="140053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5491903" y="2611531"/>
            <a:ext cx="2639393" cy="646331"/>
          </a:xfrm>
          <a:prstGeom prst="rect">
            <a:avLst/>
          </a:prstGeom>
          <a:noFill/>
        </p:spPr>
        <p:txBody>
          <a:bodyPr wrap="square" rtlCol="0">
            <a:spAutoFit/>
          </a:bodyPr>
          <a:lstStyle/>
          <a:p>
            <a:r>
              <a:rPr lang="en-US" b="1" dirty="0">
                <a:solidFill>
                  <a:schemeClr val="bg1"/>
                </a:solidFill>
                <a:effectLst>
                  <a:glow rad="774700">
                    <a:srgbClr val="89C8EA">
                      <a:alpha val="71000"/>
                    </a:srgbClr>
                  </a:glow>
                </a:effectLst>
              </a:rPr>
              <a:t>Concatenate all the attention maps</a:t>
            </a:r>
          </a:p>
        </p:txBody>
      </p:sp>
      <p:pic>
        <p:nvPicPr>
          <p:cNvPr id="7" name="Audio 6">
            <a:hlinkClick r:id="" action="ppaction://media"/>
            <a:extLst>
              <a:ext uri="{FF2B5EF4-FFF2-40B4-BE49-F238E27FC236}">
                <a16:creationId xmlns:a16="http://schemas.microsoft.com/office/drawing/2014/main" xmlns="" id="{2A19CFF1-CAEA-0248-97FC-36324554F3DB}"/>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163300" y="5829300"/>
            <a:ext cx="812800" cy="812800"/>
          </a:xfrm>
          <a:prstGeom prst="rect">
            <a:avLst/>
          </a:prstGeom>
        </p:spPr>
      </p:pic>
    </p:spTree>
    <p:custDataLst>
      <p:tags r:id="rId1"/>
    </p:custDataLst>
    <p:extLst>
      <p:ext uri="{BB962C8B-B14F-4D97-AF65-F5344CB8AC3E}">
        <p14:creationId xmlns:p14="http://schemas.microsoft.com/office/powerpoint/2010/main" val="541886239"/>
      </p:ext>
    </p:extLst>
  </p:cSld>
  <p:clrMapOvr>
    <a:masterClrMapping/>
  </p:clrMapOvr>
  <mc:AlternateContent xmlns:mc="http://schemas.openxmlformats.org/markup-compatibility/2006" xmlns:p14="http://schemas.microsoft.com/office/powerpoint/2010/main">
    <mc:Choice Requires="p14">
      <p:transition spd="slow" p14:dur="2000" advTm="4241"/>
    </mc:Choice>
    <mc:Fallback xmlns="">
      <p:transition spd="slow" advTm="424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7"/>
                </p:tgtEl>
              </p:cMediaNode>
            </p:audio>
          </p:childTnLst>
        </p:cTn>
      </p:par>
    </p:tnLst>
    <p:bldLst>
      <p:bldP spid="8" grpId="0" animBg="1"/>
      <p:bldP spid="9"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screenshot of a cell phone&#10;&#10;Description automatically generated">
            <a:extLst>
              <a:ext uri="{FF2B5EF4-FFF2-40B4-BE49-F238E27FC236}">
                <a16:creationId xmlns:a16="http://schemas.microsoft.com/office/drawing/2014/main" xmlns="" id="{DFF63240-F928-DC43-BAE9-C1C2D9B4DF25}"/>
              </a:ext>
            </a:extLst>
          </p:cNvPr>
          <p:cNvPicPr>
            <a:picLocks noChangeAspect="1"/>
          </p:cNvPicPr>
          <p:nvPr/>
        </p:nvPicPr>
        <p:blipFill>
          <a:blip r:embed="rId6"/>
          <a:stretch>
            <a:fillRect/>
          </a:stretch>
        </p:blipFill>
        <p:spPr>
          <a:xfrm>
            <a:off x="1504825" y="1614728"/>
            <a:ext cx="8256000" cy="4646159"/>
          </a:xfrm>
          <a:prstGeom prst="rect">
            <a:avLst/>
          </a:prstGeom>
        </p:spPr>
      </p:pic>
      <p:sp>
        <p:nvSpPr>
          <p:cNvPr id="2" name="Title 1"/>
          <p:cNvSpPr>
            <a:spLocks noGrp="1"/>
          </p:cNvSpPr>
          <p:nvPr>
            <p:ph type="title"/>
          </p:nvPr>
        </p:nvSpPr>
        <p:spPr/>
        <p:txBody>
          <a:bodyPr/>
          <a:lstStyle/>
          <a:p>
            <a:r>
              <a:rPr lang="en-US"/>
              <a:t>Our Fusion approach</a:t>
            </a:r>
            <a:endParaRPr lang="en-US" dirty="0"/>
          </a:p>
        </p:txBody>
      </p:sp>
      <p:sp>
        <p:nvSpPr>
          <p:cNvPr id="4" name="TextBox 3">
            <a:extLst>
              <a:ext uri="{FF2B5EF4-FFF2-40B4-BE49-F238E27FC236}">
                <a16:creationId xmlns:a16="http://schemas.microsoft.com/office/drawing/2014/main" xmlns="" id="{8F3F600C-67A1-4741-B228-25C4D8F008E4}"/>
              </a:ext>
            </a:extLst>
          </p:cNvPr>
          <p:cNvSpPr txBox="1"/>
          <p:nvPr/>
        </p:nvSpPr>
        <p:spPr>
          <a:xfrm>
            <a:off x="7327900" y="1614728"/>
            <a:ext cx="2407525" cy="4646159"/>
          </a:xfrm>
          <a:prstGeom prst="rect">
            <a:avLst/>
          </a:prstGeom>
          <a:noFill/>
          <a:ln>
            <a:solidFill>
              <a:srgbClr val="FF0000"/>
            </a:solidFill>
          </a:ln>
        </p:spPr>
        <p:txBody>
          <a:bodyPr wrap="square" rtlCol="0">
            <a:spAutoFit/>
          </a:bodyPr>
          <a:lstStyle/>
          <a:p>
            <a:endParaRPr lang="en-US" dirty="0"/>
          </a:p>
        </p:txBody>
      </p:sp>
      <p:pic>
        <p:nvPicPr>
          <p:cNvPr id="11" name="Audio 10">
            <a:hlinkClick r:id="" action="ppaction://media"/>
            <a:extLst>
              <a:ext uri="{FF2B5EF4-FFF2-40B4-BE49-F238E27FC236}">
                <a16:creationId xmlns:a16="http://schemas.microsoft.com/office/drawing/2014/main" xmlns="" id="{352B8198-3EE6-434E-859D-4F288510145F}"/>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163300" y="5829300"/>
            <a:ext cx="812800" cy="812800"/>
          </a:xfrm>
          <a:prstGeom prst="rect">
            <a:avLst/>
          </a:prstGeom>
        </p:spPr>
      </p:pic>
    </p:spTree>
    <p:custDataLst>
      <p:tags r:id="rId1"/>
    </p:custDataLst>
    <p:extLst>
      <p:ext uri="{BB962C8B-B14F-4D97-AF65-F5344CB8AC3E}">
        <p14:creationId xmlns:p14="http://schemas.microsoft.com/office/powerpoint/2010/main" val="2875023629"/>
      </p:ext>
    </p:extLst>
  </p:cSld>
  <p:clrMapOvr>
    <a:masterClrMapping/>
  </p:clrMapOvr>
  <mc:AlternateContent xmlns:mc="http://schemas.openxmlformats.org/markup-compatibility/2006" xmlns:p14="http://schemas.microsoft.com/office/powerpoint/2010/main">
    <mc:Choice Requires="p14">
      <p:transition spd="slow" p14:dur="2000" advTm="3235"/>
    </mc:Choice>
    <mc:Fallback xmlns="">
      <p:transition spd="slow" advTm="323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Fusion mechanism</a:t>
            </a:r>
          </a:p>
        </p:txBody>
      </p:sp>
      <p:pic>
        <p:nvPicPr>
          <p:cNvPr id="4" name="Content Placeholder 3"/>
          <p:cNvPicPr>
            <a:picLocks noGrp="1" noChangeAspect="1"/>
          </p:cNvPicPr>
          <p:nvPr>
            <p:ph idx="1"/>
          </p:nvPr>
        </p:nvPicPr>
        <p:blipFill>
          <a:blip r:embed="rId6">
            <a:extLst>
              <a:ext uri="{28A0092B-C50C-407E-A947-70E740481C1C}">
                <a14:useLocalDpi xmlns:a14="http://schemas.microsoft.com/office/drawing/2010/main" val="0"/>
              </a:ext>
            </a:extLst>
          </a:blip>
          <a:stretch>
            <a:fillRect/>
          </a:stretch>
        </p:blipFill>
        <p:spPr>
          <a:xfrm>
            <a:off x="2464475" y="1853248"/>
            <a:ext cx="6065027" cy="4195762"/>
          </a:xfrm>
        </p:spPr>
      </p:pic>
      <p:sp>
        <p:nvSpPr>
          <p:cNvPr id="3" name="Rectangle 2">
            <a:extLst>
              <a:ext uri="{FF2B5EF4-FFF2-40B4-BE49-F238E27FC236}">
                <a16:creationId xmlns:a16="http://schemas.microsoft.com/office/drawing/2014/main" xmlns="" id="{799061B1-D600-E34B-BE74-693E4C77DEB6}"/>
              </a:ext>
            </a:extLst>
          </p:cNvPr>
          <p:cNvSpPr/>
          <p:nvPr/>
        </p:nvSpPr>
        <p:spPr>
          <a:xfrm>
            <a:off x="3760104" y="4047222"/>
            <a:ext cx="2335896" cy="369332"/>
          </a:xfrm>
          <a:prstGeom prst="rect">
            <a:avLst/>
          </a:prstGeom>
        </p:spPr>
        <p:txBody>
          <a:bodyPr wrap="none">
            <a:spAutoFit/>
          </a:bodyPr>
          <a:lstStyle/>
          <a:p>
            <a:r>
              <a:rPr lang="en-US" b="1" dirty="0">
                <a:solidFill>
                  <a:schemeClr val="bg1"/>
                </a:solidFill>
                <a:effectLst>
                  <a:glow rad="774700">
                    <a:srgbClr val="89C8EA">
                      <a:alpha val="33000"/>
                    </a:srgbClr>
                  </a:glow>
                </a:effectLst>
              </a:rPr>
              <a:t>text feature vectors</a:t>
            </a:r>
            <a:endParaRPr lang="en-US" dirty="0"/>
          </a:p>
        </p:txBody>
      </p:sp>
      <p:cxnSp>
        <p:nvCxnSpPr>
          <p:cNvPr id="6" name="Straight Arrow Connector 5">
            <a:extLst>
              <a:ext uri="{FF2B5EF4-FFF2-40B4-BE49-F238E27FC236}">
                <a16:creationId xmlns:a16="http://schemas.microsoft.com/office/drawing/2014/main" xmlns="" id="{C24F01D8-0307-6345-8C8F-9825486D6C2E}"/>
              </a:ext>
            </a:extLst>
          </p:cNvPr>
          <p:cNvCxnSpPr/>
          <p:nvPr/>
        </p:nvCxnSpPr>
        <p:spPr>
          <a:xfrm flipH="1" flipV="1">
            <a:off x="3133493" y="3766463"/>
            <a:ext cx="579863" cy="471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xmlns="" id="{CAB0FDE8-F7E6-994F-8399-E1FA26BC9466}"/>
              </a:ext>
            </a:extLst>
          </p:cNvPr>
          <p:cNvCxnSpPr>
            <a:cxnSpLocks/>
          </p:cNvCxnSpPr>
          <p:nvPr/>
        </p:nvCxnSpPr>
        <p:spPr>
          <a:xfrm flipH="1">
            <a:off x="3133493" y="4231888"/>
            <a:ext cx="579863" cy="14061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xmlns="" id="{8B350385-6327-7A48-AF8F-8F7A58E7C57F}"/>
              </a:ext>
            </a:extLst>
          </p:cNvPr>
          <p:cNvSpPr/>
          <p:nvPr/>
        </p:nvSpPr>
        <p:spPr>
          <a:xfrm>
            <a:off x="3846384" y="1939641"/>
            <a:ext cx="1875835" cy="369332"/>
          </a:xfrm>
          <a:prstGeom prst="rect">
            <a:avLst/>
          </a:prstGeom>
        </p:spPr>
        <p:txBody>
          <a:bodyPr wrap="none">
            <a:spAutoFit/>
          </a:bodyPr>
          <a:lstStyle/>
          <a:p>
            <a:r>
              <a:rPr lang="en-US" b="1" dirty="0">
                <a:solidFill>
                  <a:schemeClr val="bg1"/>
                </a:solidFill>
                <a:effectLst>
                  <a:glow rad="774700">
                    <a:srgbClr val="89C8EA">
                      <a:alpha val="33000"/>
                    </a:srgbClr>
                  </a:glow>
                </a:effectLst>
              </a:rPr>
              <a:t>feature volume</a:t>
            </a:r>
            <a:endParaRPr lang="en-US" dirty="0"/>
          </a:p>
        </p:txBody>
      </p:sp>
      <p:pic>
        <p:nvPicPr>
          <p:cNvPr id="12" name="Audio 11">
            <a:hlinkClick r:id="" action="ppaction://media"/>
            <a:extLst>
              <a:ext uri="{FF2B5EF4-FFF2-40B4-BE49-F238E27FC236}">
                <a16:creationId xmlns:a16="http://schemas.microsoft.com/office/drawing/2014/main" xmlns="" id="{7E09D2CA-BB74-1F47-80B8-866C8557EE58}"/>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163300" y="5829300"/>
            <a:ext cx="812800" cy="812800"/>
          </a:xfrm>
          <a:prstGeom prst="rect">
            <a:avLst/>
          </a:prstGeom>
        </p:spPr>
      </p:pic>
    </p:spTree>
    <p:custDataLst>
      <p:tags r:id="rId1"/>
    </p:custDataLst>
    <p:extLst>
      <p:ext uri="{BB962C8B-B14F-4D97-AF65-F5344CB8AC3E}">
        <p14:creationId xmlns:p14="http://schemas.microsoft.com/office/powerpoint/2010/main" val="1842188127"/>
      </p:ext>
    </p:extLst>
  </p:cSld>
  <p:clrMapOvr>
    <a:masterClrMapping/>
  </p:clrMapOvr>
  <mc:AlternateContent xmlns:mc="http://schemas.openxmlformats.org/markup-compatibility/2006" xmlns:p14="http://schemas.microsoft.com/office/powerpoint/2010/main">
    <mc:Choice Requires="p14">
      <p:transition spd="slow" p14:dur="2000" advTm="15601"/>
    </mc:Choice>
    <mc:Fallback xmlns="">
      <p:transition spd="slow" advTm="156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1" fill="hold" display="0">
                  <p:stCondLst>
                    <p:cond delay="indefinite"/>
                  </p:stCondLst>
                  <p:endCondLst>
                    <p:cond evt="onStopAudio" delay="0">
                      <p:tgtEl>
                        <p:sldTgt/>
                      </p:tgtEl>
                    </p:cond>
                  </p:endCondLst>
                </p:cTn>
                <p:tgtEl>
                  <p:spTgt spid="12"/>
                </p:tgtEl>
              </p:cMediaNode>
            </p:audio>
          </p:childTnLst>
        </p:cTn>
      </p:par>
    </p:tnLst>
    <p:bldLst>
      <p:bldP spid="3" grpId="0"/>
      <p:bldP spid="10"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Evaluation mechanism</a:t>
            </a:r>
          </a:p>
        </p:txBody>
      </p:sp>
      <p:sp>
        <p:nvSpPr>
          <p:cNvPr id="3" name="Content Placeholder 2"/>
          <p:cNvSpPr>
            <a:spLocks noGrp="1"/>
          </p:cNvSpPr>
          <p:nvPr>
            <p:ph idx="1"/>
          </p:nvPr>
        </p:nvSpPr>
        <p:spPr/>
        <p:txBody>
          <a:bodyPr/>
          <a:lstStyle/>
          <a:p>
            <a:r>
              <a:rPr lang="en-US" dirty="0"/>
              <a:t>Unseen scenario generalization (US</a:t>
            </a:r>
            <a:r>
              <a:rPr lang="en-US" dirty="0" smtClean="0"/>
              <a:t>)</a:t>
            </a:r>
          </a:p>
          <a:p>
            <a:pPr lvl="1"/>
            <a:r>
              <a:rPr lang="en-US" dirty="0" smtClean="0"/>
              <a:t>Unseen environment scenarios with instructions in train set.</a:t>
            </a:r>
            <a:endParaRPr lang="en-US" dirty="0"/>
          </a:p>
          <a:p>
            <a:endParaRPr lang="en-US" dirty="0"/>
          </a:p>
          <a:p>
            <a:r>
              <a:rPr lang="en-US" dirty="0"/>
              <a:t>Zero-shot generalization (ZS</a:t>
            </a:r>
            <a:r>
              <a:rPr lang="en-US" dirty="0" smtClean="0"/>
              <a:t>)</a:t>
            </a:r>
          </a:p>
          <a:p>
            <a:pPr lvl="1"/>
            <a:r>
              <a:rPr lang="en-US" dirty="0" smtClean="0"/>
              <a:t>Unseen instructions.</a:t>
            </a:r>
            <a:endParaRPr lang="en-US" dirty="0"/>
          </a:p>
        </p:txBody>
      </p:sp>
      <p:pic>
        <p:nvPicPr>
          <p:cNvPr id="8" name="Audio 7">
            <a:hlinkClick r:id="" action="ppaction://media"/>
            <a:extLst>
              <a:ext uri="{FF2B5EF4-FFF2-40B4-BE49-F238E27FC236}">
                <a16:creationId xmlns:a16="http://schemas.microsoft.com/office/drawing/2014/main" xmlns="" id="{42EB7DDA-BFD6-D44C-9036-C9A003845838}"/>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163300" y="5829300"/>
            <a:ext cx="812800" cy="812800"/>
          </a:xfrm>
          <a:prstGeom prst="rect">
            <a:avLst/>
          </a:prstGeom>
        </p:spPr>
      </p:pic>
    </p:spTree>
    <p:custDataLst>
      <p:tags r:id="rId1"/>
    </p:custDataLst>
    <p:extLst>
      <p:ext uri="{BB962C8B-B14F-4D97-AF65-F5344CB8AC3E}">
        <p14:creationId xmlns:p14="http://schemas.microsoft.com/office/powerpoint/2010/main" val="1697496907"/>
      </p:ext>
    </p:extLst>
  </p:cSld>
  <p:clrMapOvr>
    <a:masterClrMapping/>
  </p:clrMapOvr>
  <mc:AlternateContent xmlns:mc="http://schemas.openxmlformats.org/markup-compatibility/2006" xmlns:p14="http://schemas.microsoft.com/office/powerpoint/2010/main">
    <mc:Choice Requires="p14">
      <p:transition spd="slow" p14:dur="2000" advTm="22933"/>
    </mc:Choice>
    <mc:Fallback xmlns="">
      <p:transition spd="slow" advTm="2293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3" fill="hold" display="0">
                  <p:stCondLst>
                    <p:cond delay="indefinite"/>
                  </p:stCondLst>
                  <p:endCondLst>
                    <p:cond evt="onStopAudio" delay="0">
                      <p:tgtEl>
                        <p:sldTgt/>
                      </p:tgtEl>
                    </p:cond>
                  </p:endCondLst>
                </p:cTn>
                <p:tgtEl>
                  <p:spTgt spid="8"/>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2D Results</a:t>
            </a:r>
          </a:p>
        </p:txBody>
      </p:sp>
      <p:pic>
        <p:nvPicPr>
          <p:cNvPr id="4" name="Content Placeholder 3"/>
          <p:cNvPicPr>
            <a:picLocks noGrp="1" noChangeAspect="1"/>
          </p:cNvPicPr>
          <p:nvPr>
            <p:ph idx="1"/>
          </p:nvPr>
        </p:nvPicPr>
        <p:blipFill>
          <a:blip r:embed="rId6">
            <a:extLst>
              <a:ext uri="{28A0092B-C50C-407E-A947-70E740481C1C}">
                <a14:useLocalDpi xmlns:a14="http://schemas.microsoft.com/office/drawing/2010/main" val="0"/>
              </a:ext>
            </a:extLst>
          </a:blip>
          <a:stretch>
            <a:fillRect/>
          </a:stretch>
        </p:blipFill>
        <p:spPr>
          <a:xfrm>
            <a:off x="646111" y="1440078"/>
            <a:ext cx="6347938" cy="4195762"/>
          </a:xfrm>
        </p:spPr>
      </p:pic>
      <p:pic>
        <p:nvPicPr>
          <p:cNvPr id="5" name="Picture 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261933" y="2166152"/>
            <a:ext cx="3018408" cy="2059619"/>
          </a:xfrm>
          <a:prstGeom prst="rect">
            <a:avLst/>
          </a:prstGeom>
        </p:spPr>
      </p:pic>
      <p:pic>
        <p:nvPicPr>
          <p:cNvPr id="9" name="Audio 8">
            <a:hlinkClick r:id="" action="ppaction://media"/>
            <a:extLst>
              <a:ext uri="{FF2B5EF4-FFF2-40B4-BE49-F238E27FC236}">
                <a16:creationId xmlns:a16="http://schemas.microsoft.com/office/drawing/2014/main" xmlns="" id="{0D23BD8C-8AA8-E543-86DC-7304B1843836}"/>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163300" y="5829300"/>
            <a:ext cx="812800" cy="812800"/>
          </a:xfrm>
          <a:prstGeom prst="rect">
            <a:avLst/>
          </a:prstGeom>
        </p:spPr>
      </p:pic>
    </p:spTree>
    <p:custDataLst>
      <p:tags r:id="rId1"/>
    </p:custDataLst>
    <p:extLst>
      <p:ext uri="{BB962C8B-B14F-4D97-AF65-F5344CB8AC3E}">
        <p14:creationId xmlns:p14="http://schemas.microsoft.com/office/powerpoint/2010/main" val="1284630434"/>
      </p:ext>
    </p:extLst>
  </p:cSld>
  <p:clrMapOvr>
    <a:masterClrMapping/>
  </p:clrMapOvr>
  <mc:AlternateContent xmlns:mc="http://schemas.openxmlformats.org/markup-compatibility/2006" xmlns:p14="http://schemas.microsoft.com/office/powerpoint/2010/main">
    <mc:Choice Requires="p14">
      <p:transition spd="slow" p14:dur="2000" advTm="11626"/>
    </mc:Choice>
    <mc:Fallback xmlns="">
      <p:transition spd="slow" advTm="1162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1" fill="hold" display="0">
                  <p:stCondLst>
                    <p:cond delay="indefinite"/>
                  </p:stCondLst>
                  <p:endCondLst>
                    <p:cond evt="onStopAudio" delay="0">
                      <p:tgtEl>
                        <p:sldTgt/>
                      </p:tgtEl>
                    </p:cond>
                  </p:endCondLst>
                </p:cTn>
                <p:tgtEl>
                  <p:spTgt spid="9"/>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0641" y="378098"/>
            <a:ext cx="9404723" cy="1400530"/>
          </a:xfrm>
        </p:spPr>
        <p:txBody>
          <a:bodyPr/>
          <a:lstStyle/>
          <a:p>
            <a:r>
              <a:rPr lang="en-US"/>
              <a:t>3D results</a:t>
            </a:r>
            <a:endParaRPr lang="en-US" dirty="0"/>
          </a:p>
        </p:txBody>
      </p:sp>
      <p:pic>
        <p:nvPicPr>
          <p:cNvPr id="10" name="Content Placeholder 9"/>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1677879" y="2329396"/>
            <a:ext cx="3852909" cy="2377649"/>
          </a:xfrm>
        </p:spPr>
      </p:pic>
      <p:pic>
        <p:nvPicPr>
          <p:cNvPr id="4" name="Picture 3">
            <a:extLst>
              <a:ext uri="{FF2B5EF4-FFF2-40B4-BE49-F238E27FC236}">
                <a16:creationId xmlns:a16="http://schemas.microsoft.com/office/drawing/2014/main" xmlns="" id="{EFA5901C-6388-5F4D-8B8C-2F370695CBD0}"/>
              </a:ext>
            </a:extLst>
          </p:cNvPr>
          <p:cNvPicPr>
            <a:picLocks noChangeAspect="1"/>
          </p:cNvPicPr>
          <p:nvPr/>
        </p:nvPicPr>
        <p:blipFill>
          <a:blip r:embed="rId6"/>
          <a:stretch>
            <a:fillRect/>
          </a:stretch>
        </p:blipFill>
        <p:spPr>
          <a:xfrm>
            <a:off x="5894774" y="1926454"/>
            <a:ext cx="4030462" cy="3058691"/>
          </a:xfrm>
          <a:prstGeom prst="rect">
            <a:avLst/>
          </a:prstGeom>
        </p:spPr>
      </p:pic>
      <p:sp>
        <p:nvSpPr>
          <p:cNvPr id="7" name="TextBox 6"/>
          <p:cNvSpPr txBox="1"/>
          <p:nvPr/>
        </p:nvSpPr>
        <p:spPr>
          <a:xfrm>
            <a:off x="4459722" y="5535913"/>
            <a:ext cx="2527003" cy="461665"/>
          </a:xfrm>
          <a:prstGeom prst="rect">
            <a:avLst/>
          </a:prstGeom>
          <a:noFill/>
        </p:spPr>
        <p:txBody>
          <a:bodyPr wrap="square" rtlCol="0">
            <a:spAutoFit/>
          </a:bodyPr>
          <a:lstStyle/>
          <a:p>
            <a:r>
              <a:rPr lang="en-US" sz="2400" dirty="0"/>
              <a:t>Easy difficulty</a:t>
            </a:r>
          </a:p>
        </p:txBody>
      </p:sp>
      <p:pic>
        <p:nvPicPr>
          <p:cNvPr id="9" name="Audio 8">
            <a:hlinkClick r:id="" action="ppaction://media"/>
            <a:extLst>
              <a:ext uri="{FF2B5EF4-FFF2-40B4-BE49-F238E27FC236}">
                <a16:creationId xmlns:a16="http://schemas.microsoft.com/office/drawing/2014/main" xmlns="" id="{402E70B4-74D7-F842-B0A1-48A49F24B66A}"/>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163300" y="5829300"/>
            <a:ext cx="812800" cy="812800"/>
          </a:xfrm>
          <a:prstGeom prst="rect">
            <a:avLst/>
          </a:prstGeom>
        </p:spPr>
      </p:pic>
      <p:sp>
        <p:nvSpPr>
          <p:cNvPr id="11" name="Rectangle 10"/>
          <p:cNvSpPr/>
          <p:nvPr/>
        </p:nvSpPr>
        <p:spPr>
          <a:xfrm>
            <a:off x="2486403" y="6076063"/>
            <a:ext cx="6096000" cy="646331"/>
          </a:xfrm>
          <a:prstGeom prst="rect">
            <a:avLst/>
          </a:prstGeom>
        </p:spPr>
        <p:txBody>
          <a:bodyPr>
            <a:spAutoFit/>
          </a:bodyPr>
          <a:lstStyle/>
          <a:p>
            <a:r>
              <a:rPr lang="en-IN" dirty="0" err="1">
                <a:latin typeface="Century Gothic (Headings)"/>
              </a:rPr>
              <a:t>Chaplot</a:t>
            </a:r>
            <a:r>
              <a:rPr lang="en-IN" dirty="0">
                <a:latin typeface="Century Gothic (Headings)"/>
              </a:rPr>
              <a:t> et al. Gated-attention architectures for task-oriented language grounding. (2017)</a:t>
            </a:r>
            <a:endParaRPr lang="en-IN" dirty="0">
              <a:latin typeface="Century Gothic (Headings)"/>
            </a:endParaRPr>
          </a:p>
        </p:txBody>
      </p:sp>
    </p:spTree>
    <p:extLst>
      <p:ext uri="{BB962C8B-B14F-4D97-AF65-F5344CB8AC3E}">
        <p14:creationId xmlns:p14="http://schemas.microsoft.com/office/powerpoint/2010/main" val="1808640148"/>
      </p:ext>
    </p:extLst>
  </p:cSld>
  <p:clrMapOvr>
    <a:masterClrMapping/>
  </p:clrMapOvr>
  <mc:AlternateContent xmlns:mc="http://schemas.openxmlformats.org/markup-compatibility/2006" xmlns:p14="http://schemas.microsoft.com/office/powerpoint/2010/main">
    <mc:Choice Requires="p14">
      <p:transition spd="slow" p14:dur="2000" advTm="8807"/>
    </mc:Choice>
    <mc:Fallback xmlns="">
      <p:transition spd="slow" advTm="880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8396" y="404620"/>
            <a:ext cx="9404723" cy="1400530"/>
          </a:xfrm>
        </p:spPr>
        <p:txBody>
          <a:bodyPr/>
          <a:lstStyle/>
          <a:p>
            <a:r>
              <a:rPr lang="en-US"/>
              <a:t>3D results</a:t>
            </a:r>
            <a:endParaRPr lang="en-US" dirty="0"/>
          </a:p>
        </p:txBody>
      </p:sp>
      <p:pic>
        <p:nvPicPr>
          <p:cNvPr id="10" name="Content Placeholder 9"/>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1651248" y="2334001"/>
            <a:ext cx="3864004" cy="2414356"/>
          </a:xfrm>
        </p:spPr>
      </p:pic>
      <p:pic>
        <p:nvPicPr>
          <p:cNvPr id="5" name="Picture 4">
            <a:extLst>
              <a:ext uri="{FF2B5EF4-FFF2-40B4-BE49-F238E27FC236}">
                <a16:creationId xmlns:a16="http://schemas.microsoft.com/office/drawing/2014/main" xmlns="" id="{A72E9549-8018-1E43-B35E-C125E56483E2}"/>
              </a:ext>
            </a:extLst>
          </p:cNvPr>
          <p:cNvPicPr>
            <a:picLocks noChangeAspect="1"/>
          </p:cNvPicPr>
          <p:nvPr/>
        </p:nvPicPr>
        <p:blipFill>
          <a:blip r:embed="rId5"/>
          <a:stretch>
            <a:fillRect/>
          </a:stretch>
        </p:blipFill>
        <p:spPr>
          <a:xfrm>
            <a:off x="5957400" y="1899821"/>
            <a:ext cx="4047733" cy="3081514"/>
          </a:xfrm>
          <a:prstGeom prst="rect">
            <a:avLst/>
          </a:prstGeom>
        </p:spPr>
      </p:pic>
      <p:sp>
        <p:nvSpPr>
          <p:cNvPr id="8" name="TextBox 7"/>
          <p:cNvSpPr txBox="1"/>
          <p:nvPr/>
        </p:nvSpPr>
        <p:spPr>
          <a:xfrm>
            <a:off x="4466946" y="5510186"/>
            <a:ext cx="3221116" cy="461665"/>
          </a:xfrm>
          <a:prstGeom prst="rect">
            <a:avLst/>
          </a:prstGeom>
          <a:noFill/>
        </p:spPr>
        <p:txBody>
          <a:bodyPr wrap="square" rtlCol="0">
            <a:spAutoFit/>
          </a:bodyPr>
          <a:lstStyle/>
          <a:p>
            <a:r>
              <a:rPr lang="en-US" sz="2400" dirty="0"/>
              <a:t>Medium difficulty</a:t>
            </a:r>
          </a:p>
        </p:txBody>
      </p:sp>
      <p:pic>
        <p:nvPicPr>
          <p:cNvPr id="9" name="Audio 8">
            <a:hlinkClick r:id="" action="ppaction://media"/>
            <a:extLst>
              <a:ext uri="{FF2B5EF4-FFF2-40B4-BE49-F238E27FC236}">
                <a16:creationId xmlns:a16="http://schemas.microsoft.com/office/drawing/2014/main" xmlns="" id="{E9CBB2E8-D440-3844-AEE0-24D857BD7D7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63300" y="5829300"/>
            <a:ext cx="812800" cy="812800"/>
          </a:xfrm>
          <a:prstGeom prst="rect">
            <a:avLst/>
          </a:prstGeom>
        </p:spPr>
      </p:pic>
      <p:sp>
        <p:nvSpPr>
          <p:cNvPr id="7" name="Rectangle 6"/>
          <p:cNvSpPr/>
          <p:nvPr/>
        </p:nvSpPr>
        <p:spPr>
          <a:xfrm>
            <a:off x="2486403" y="6076063"/>
            <a:ext cx="6096000" cy="646331"/>
          </a:xfrm>
          <a:prstGeom prst="rect">
            <a:avLst/>
          </a:prstGeom>
        </p:spPr>
        <p:txBody>
          <a:bodyPr>
            <a:spAutoFit/>
          </a:bodyPr>
          <a:lstStyle/>
          <a:p>
            <a:r>
              <a:rPr lang="en-IN" dirty="0" err="1">
                <a:latin typeface="Century Gothic (Headings)"/>
              </a:rPr>
              <a:t>Chaplot</a:t>
            </a:r>
            <a:r>
              <a:rPr lang="en-IN" dirty="0">
                <a:latin typeface="Century Gothic (Headings)"/>
              </a:rPr>
              <a:t> et al. Gated-attention architectures for task-oriented language grounding. (2017)</a:t>
            </a:r>
            <a:endParaRPr lang="en-IN" dirty="0">
              <a:latin typeface="Century Gothic (Headings)"/>
            </a:endParaRPr>
          </a:p>
        </p:txBody>
      </p:sp>
    </p:spTree>
    <p:extLst>
      <p:ext uri="{BB962C8B-B14F-4D97-AF65-F5344CB8AC3E}">
        <p14:creationId xmlns:p14="http://schemas.microsoft.com/office/powerpoint/2010/main" val="1643175574"/>
      </p:ext>
    </p:extLst>
  </p:cSld>
  <p:clrMapOvr>
    <a:masterClrMapping/>
  </p:clrMapOvr>
  <mc:AlternateContent xmlns:mc="http://schemas.openxmlformats.org/markup-compatibility/2006" xmlns:p14="http://schemas.microsoft.com/office/powerpoint/2010/main">
    <mc:Choice Requires="p14">
      <p:transition spd="slow" p14:dur="2000" advTm="1213"/>
    </mc:Choice>
    <mc:Fallback xmlns="">
      <p:transition spd="slow" advTm="121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6252" y="316861"/>
            <a:ext cx="9404723" cy="1400530"/>
          </a:xfrm>
        </p:spPr>
        <p:txBody>
          <a:bodyPr/>
          <a:lstStyle/>
          <a:p>
            <a:r>
              <a:rPr lang="en-US"/>
              <a:t>3D results</a:t>
            </a:r>
            <a:endParaRPr lang="en-US" dirty="0"/>
          </a:p>
        </p:txBody>
      </p:sp>
      <p:pic>
        <p:nvPicPr>
          <p:cNvPr id="10" name="Content Placeholder 9"/>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1589103" y="2336734"/>
            <a:ext cx="3863353" cy="2440412"/>
          </a:xfrm>
        </p:spPr>
      </p:pic>
      <p:pic>
        <p:nvPicPr>
          <p:cNvPr id="6" name="Picture 5">
            <a:extLst>
              <a:ext uri="{FF2B5EF4-FFF2-40B4-BE49-F238E27FC236}">
                <a16:creationId xmlns:a16="http://schemas.microsoft.com/office/drawing/2014/main" xmlns="" id="{A2DC70BB-9EB9-F94E-9691-34576E4C46BB}"/>
              </a:ext>
            </a:extLst>
          </p:cNvPr>
          <p:cNvPicPr>
            <a:picLocks noChangeAspect="1"/>
          </p:cNvPicPr>
          <p:nvPr/>
        </p:nvPicPr>
        <p:blipFill>
          <a:blip r:embed="rId5"/>
          <a:stretch>
            <a:fillRect/>
          </a:stretch>
        </p:blipFill>
        <p:spPr>
          <a:xfrm>
            <a:off x="6038293" y="1890944"/>
            <a:ext cx="4002682" cy="3084082"/>
          </a:xfrm>
          <a:prstGeom prst="rect">
            <a:avLst/>
          </a:prstGeom>
        </p:spPr>
      </p:pic>
      <p:sp>
        <p:nvSpPr>
          <p:cNvPr id="9" name="TextBox 8"/>
          <p:cNvSpPr txBox="1"/>
          <p:nvPr/>
        </p:nvSpPr>
        <p:spPr>
          <a:xfrm>
            <a:off x="4468602" y="5529653"/>
            <a:ext cx="2429348" cy="461665"/>
          </a:xfrm>
          <a:prstGeom prst="rect">
            <a:avLst/>
          </a:prstGeom>
          <a:noFill/>
        </p:spPr>
        <p:txBody>
          <a:bodyPr wrap="square" rtlCol="0">
            <a:spAutoFit/>
          </a:bodyPr>
          <a:lstStyle/>
          <a:p>
            <a:r>
              <a:rPr lang="en-US" sz="2400" dirty="0"/>
              <a:t>Hard difficulty</a:t>
            </a:r>
          </a:p>
        </p:txBody>
      </p:sp>
      <p:pic>
        <p:nvPicPr>
          <p:cNvPr id="8" name="Audio 7">
            <a:hlinkClick r:id="" action="ppaction://media"/>
            <a:extLst>
              <a:ext uri="{FF2B5EF4-FFF2-40B4-BE49-F238E27FC236}">
                <a16:creationId xmlns:a16="http://schemas.microsoft.com/office/drawing/2014/main" xmlns="" id="{E13B6DFF-776C-FC4B-AEB4-12B1F9CE16C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63300" y="5829300"/>
            <a:ext cx="812800" cy="812800"/>
          </a:xfrm>
          <a:prstGeom prst="rect">
            <a:avLst/>
          </a:prstGeom>
        </p:spPr>
      </p:pic>
      <p:sp>
        <p:nvSpPr>
          <p:cNvPr id="7" name="Rectangle 6"/>
          <p:cNvSpPr/>
          <p:nvPr/>
        </p:nvSpPr>
        <p:spPr>
          <a:xfrm>
            <a:off x="2486403" y="6076063"/>
            <a:ext cx="6096000" cy="646331"/>
          </a:xfrm>
          <a:prstGeom prst="rect">
            <a:avLst/>
          </a:prstGeom>
        </p:spPr>
        <p:txBody>
          <a:bodyPr>
            <a:spAutoFit/>
          </a:bodyPr>
          <a:lstStyle/>
          <a:p>
            <a:r>
              <a:rPr lang="en-IN" dirty="0" err="1">
                <a:latin typeface="Century Gothic (Headings)"/>
              </a:rPr>
              <a:t>Chaplot</a:t>
            </a:r>
            <a:r>
              <a:rPr lang="en-IN" dirty="0">
                <a:latin typeface="Century Gothic (Headings)"/>
              </a:rPr>
              <a:t> et al. Gated-attention architectures for task-oriented language grounding. (2017)</a:t>
            </a:r>
            <a:endParaRPr lang="en-IN" dirty="0">
              <a:latin typeface="Century Gothic (Headings)"/>
            </a:endParaRPr>
          </a:p>
        </p:txBody>
      </p:sp>
    </p:spTree>
    <p:extLst>
      <p:ext uri="{BB962C8B-B14F-4D97-AF65-F5344CB8AC3E}">
        <p14:creationId xmlns:p14="http://schemas.microsoft.com/office/powerpoint/2010/main" val="212171798"/>
      </p:ext>
    </p:extLst>
  </p:cSld>
  <p:clrMapOvr>
    <a:masterClrMapping/>
  </p:clrMapOvr>
  <mc:AlternateContent xmlns:mc="http://schemas.openxmlformats.org/markup-compatibility/2006" xmlns:p14="http://schemas.microsoft.com/office/powerpoint/2010/main">
    <mc:Choice Requires="p14">
      <p:transition spd="slow" p14:dur="2000" advTm="1888"/>
    </mc:Choice>
    <mc:Fallback xmlns="">
      <p:transition spd="slow" advTm="188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xmlns="" id="{EA34E5B2-D2D6-0C41-953A-6D76D6039449}"/>
              </a:ext>
            </a:extLst>
          </p:cNvPr>
          <p:cNvPicPr>
            <a:picLocks noChangeAspect="1"/>
          </p:cNvPicPr>
          <p:nvPr/>
        </p:nvPicPr>
        <p:blipFill>
          <a:blip r:embed="rId5"/>
          <a:stretch>
            <a:fillRect/>
          </a:stretch>
        </p:blipFill>
        <p:spPr>
          <a:xfrm>
            <a:off x="1670050" y="2432050"/>
            <a:ext cx="8851900" cy="1993900"/>
          </a:xfrm>
          <a:prstGeom prst="rect">
            <a:avLst/>
          </a:prstGeom>
        </p:spPr>
      </p:pic>
      <p:pic>
        <p:nvPicPr>
          <p:cNvPr id="7" name="Audio 6">
            <a:hlinkClick r:id="" action="ppaction://media"/>
            <a:extLst>
              <a:ext uri="{FF2B5EF4-FFF2-40B4-BE49-F238E27FC236}">
                <a16:creationId xmlns:a16="http://schemas.microsoft.com/office/drawing/2014/main" xmlns="" id="{DF6F5285-4FD8-584B-B30A-229E43E21A30}"/>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3714938481"/>
      </p:ext>
    </p:extLst>
  </p:cSld>
  <p:clrMapOvr>
    <a:masterClrMapping/>
  </p:clrMapOvr>
  <mc:AlternateContent xmlns:mc="http://schemas.openxmlformats.org/markup-compatibility/2006" xmlns:p14="http://schemas.microsoft.com/office/powerpoint/2010/main">
    <mc:Choice Requires="p14">
      <p:transition spd="slow" p14:dur="2000" advTm="2676"/>
    </mc:Choice>
    <mc:Fallback xmlns="">
      <p:transition spd="slow" advTm="26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0641" y="115409"/>
            <a:ext cx="9404723" cy="1400530"/>
          </a:xfrm>
        </p:spPr>
        <p:txBody>
          <a:bodyPr/>
          <a:lstStyle/>
          <a:p>
            <a:r>
              <a:rPr lang="en-US"/>
              <a:t>Attention maps</a:t>
            </a:r>
          </a:p>
        </p:txBody>
      </p:sp>
      <p:pic>
        <p:nvPicPr>
          <p:cNvPr id="4" name="Content Placeholder 3"/>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6267635" y="1289623"/>
            <a:ext cx="1993639" cy="1597495"/>
          </a:xfrm>
        </p:spPr>
      </p:pic>
      <p:pic>
        <p:nvPicPr>
          <p:cNvPr id="5" name="Picture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94120" y="3529766"/>
            <a:ext cx="1997476" cy="1600200"/>
          </a:xfrm>
          <a:prstGeom prst="rect">
            <a:avLst/>
          </a:prstGeom>
        </p:spPr>
      </p:pic>
      <p:pic>
        <p:nvPicPr>
          <p:cNvPr id="6" name="Picture 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67635" y="3529766"/>
            <a:ext cx="1993637" cy="1600200"/>
          </a:xfrm>
          <a:prstGeom prst="rect">
            <a:avLst/>
          </a:prstGeom>
        </p:spPr>
      </p:pic>
      <p:pic>
        <p:nvPicPr>
          <p:cNvPr id="7" name="Picture 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894120" y="1289624"/>
            <a:ext cx="1997476" cy="1597495"/>
          </a:xfrm>
          <a:prstGeom prst="rect">
            <a:avLst/>
          </a:prstGeom>
        </p:spPr>
      </p:pic>
      <p:sp>
        <p:nvSpPr>
          <p:cNvPr id="8" name="TextBox 7"/>
          <p:cNvSpPr txBox="1"/>
          <p:nvPr/>
        </p:nvSpPr>
        <p:spPr>
          <a:xfrm>
            <a:off x="3089914" y="2958686"/>
            <a:ext cx="1801682" cy="369332"/>
          </a:xfrm>
          <a:prstGeom prst="rect">
            <a:avLst/>
          </a:prstGeom>
          <a:noFill/>
        </p:spPr>
        <p:txBody>
          <a:bodyPr wrap="square" rtlCol="0">
            <a:spAutoFit/>
          </a:bodyPr>
          <a:lstStyle/>
          <a:p>
            <a:r>
              <a:rPr lang="en-US"/>
              <a:t>View of agent</a:t>
            </a:r>
          </a:p>
        </p:txBody>
      </p:sp>
      <p:sp>
        <p:nvSpPr>
          <p:cNvPr id="9" name="TextBox 8"/>
          <p:cNvSpPr txBox="1"/>
          <p:nvPr/>
        </p:nvSpPr>
        <p:spPr>
          <a:xfrm>
            <a:off x="6761431" y="3023776"/>
            <a:ext cx="1801682" cy="369332"/>
          </a:xfrm>
          <a:prstGeom prst="rect">
            <a:avLst/>
          </a:prstGeom>
          <a:noFill/>
        </p:spPr>
        <p:txBody>
          <a:bodyPr wrap="square" rtlCol="0">
            <a:spAutoFit/>
          </a:bodyPr>
          <a:lstStyle/>
          <a:p>
            <a:r>
              <a:rPr lang="en-US"/>
              <a:t>Map 1</a:t>
            </a:r>
            <a:endParaRPr lang="en-US" dirty="0"/>
          </a:p>
        </p:txBody>
      </p:sp>
      <p:sp>
        <p:nvSpPr>
          <p:cNvPr id="10" name="TextBox 9"/>
          <p:cNvSpPr txBox="1"/>
          <p:nvPr/>
        </p:nvSpPr>
        <p:spPr>
          <a:xfrm>
            <a:off x="3343170" y="5223899"/>
            <a:ext cx="1801682" cy="369332"/>
          </a:xfrm>
          <a:prstGeom prst="rect">
            <a:avLst/>
          </a:prstGeom>
          <a:noFill/>
        </p:spPr>
        <p:txBody>
          <a:bodyPr wrap="square" rtlCol="0">
            <a:spAutoFit/>
          </a:bodyPr>
          <a:lstStyle/>
          <a:p>
            <a:r>
              <a:rPr lang="en-US"/>
              <a:t>Map 2</a:t>
            </a:r>
          </a:p>
        </p:txBody>
      </p:sp>
      <p:sp>
        <p:nvSpPr>
          <p:cNvPr id="11" name="TextBox 10"/>
          <p:cNvSpPr txBox="1"/>
          <p:nvPr/>
        </p:nvSpPr>
        <p:spPr>
          <a:xfrm>
            <a:off x="6761431" y="5223899"/>
            <a:ext cx="1801682" cy="369332"/>
          </a:xfrm>
          <a:prstGeom prst="rect">
            <a:avLst/>
          </a:prstGeom>
          <a:noFill/>
        </p:spPr>
        <p:txBody>
          <a:bodyPr wrap="square" rtlCol="0">
            <a:spAutoFit/>
          </a:bodyPr>
          <a:lstStyle/>
          <a:p>
            <a:r>
              <a:rPr lang="en-US"/>
              <a:t>Map 3</a:t>
            </a:r>
            <a:endParaRPr lang="en-US" dirty="0"/>
          </a:p>
        </p:txBody>
      </p:sp>
      <p:sp>
        <p:nvSpPr>
          <p:cNvPr id="12" name="TextBox 11"/>
          <p:cNvSpPr txBox="1"/>
          <p:nvPr/>
        </p:nvSpPr>
        <p:spPr>
          <a:xfrm>
            <a:off x="2494625" y="5974672"/>
            <a:ext cx="6560598" cy="369332"/>
          </a:xfrm>
          <a:prstGeom prst="rect">
            <a:avLst/>
          </a:prstGeom>
          <a:noFill/>
        </p:spPr>
        <p:txBody>
          <a:bodyPr wrap="square" rtlCol="0">
            <a:spAutoFit/>
          </a:bodyPr>
          <a:lstStyle/>
          <a:p>
            <a:r>
              <a:rPr lang="en-US" dirty="0"/>
              <a:t>Attention maps for the instruction </a:t>
            </a:r>
            <a:r>
              <a:rPr lang="mr-IN" dirty="0"/>
              <a:t>–</a:t>
            </a:r>
            <a:r>
              <a:rPr lang="en-US" dirty="0"/>
              <a:t> “Go to small red car”</a:t>
            </a:r>
          </a:p>
        </p:txBody>
      </p:sp>
      <p:pic>
        <p:nvPicPr>
          <p:cNvPr id="16" name="Audio 15">
            <a:hlinkClick r:id="" action="ppaction://media"/>
            <a:extLst>
              <a:ext uri="{FF2B5EF4-FFF2-40B4-BE49-F238E27FC236}">
                <a16:creationId xmlns:a16="http://schemas.microsoft.com/office/drawing/2014/main" xmlns="" id="{58AA4894-5576-9548-8FD4-958B21E3CAB9}"/>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1976459657"/>
      </p:ext>
    </p:extLst>
  </p:cSld>
  <p:clrMapOvr>
    <a:masterClrMapping/>
  </p:clrMapOvr>
  <mc:AlternateContent xmlns:mc="http://schemas.openxmlformats.org/markup-compatibility/2006" xmlns:p14="http://schemas.microsoft.com/office/powerpoint/2010/main">
    <mc:Choice Requires="p14">
      <p:transition spd="slow" p14:dur="2000" advTm="9662"/>
    </mc:Choice>
    <mc:Fallback xmlns="">
      <p:transition spd="slow" advTm="966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6"/>
                </p:tgtEl>
              </p:cMediaNode>
            </p:audi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0641" y="115409"/>
            <a:ext cx="9404723" cy="1400530"/>
          </a:xfrm>
        </p:spPr>
        <p:txBody>
          <a:bodyPr/>
          <a:lstStyle/>
          <a:p>
            <a:r>
              <a:rPr lang="en-US"/>
              <a:t>Attention maps</a:t>
            </a:r>
          </a:p>
        </p:txBody>
      </p:sp>
      <p:sp>
        <p:nvSpPr>
          <p:cNvPr id="8" name="TextBox 7"/>
          <p:cNvSpPr txBox="1"/>
          <p:nvPr/>
        </p:nvSpPr>
        <p:spPr>
          <a:xfrm>
            <a:off x="3089914" y="2958686"/>
            <a:ext cx="1801682" cy="369332"/>
          </a:xfrm>
          <a:prstGeom prst="rect">
            <a:avLst/>
          </a:prstGeom>
          <a:noFill/>
        </p:spPr>
        <p:txBody>
          <a:bodyPr wrap="square" rtlCol="0">
            <a:spAutoFit/>
          </a:bodyPr>
          <a:lstStyle/>
          <a:p>
            <a:r>
              <a:rPr lang="en-US" dirty="0"/>
              <a:t>View of agent</a:t>
            </a:r>
          </a:p>
        </p:txBody>
      </p:sp>
      <p:sp>
        <p:nvSpPr>
          <p:cNvPr id="9" name="TextBox 8"/>
          <p:cNvSpPr txBox="1"/>
          <p:nvPr/>
        </p:nvSpPr>
        <p:spPr>
          <a:xfrm>
            <a:off x="6761431" y="3023776"/>
            <a:ext cx="1801682" cy="369332"/>
          </a:xfrm>
          <a:prstGeom prst="rect">
            <a:avLst/>
          </a:prstGeom>
          <a:noFill/>
        </p:spPr>
        <p:txBody>
          <a:bodyPr wrap="square" rtlCol="0">
            <a:spAutoFit/>
          </a:bodyPr>
          <a:lstStyle/>
          <a:p>
            <a:r>
              <a:rPr lang="en-US"/>
              <a:t>Map 1</a:t>
            </a:r>
            <a:endParaRPr lang="en-US" dirty="0"/>
          </a:p>
        </p:txBody>
      </p:sp>
      <p:sp>
        <p:nvSpPr>
          <p:cNvPr id="10" name="TextBox 9"/>
          <p:cNvSpPr txBox="1"/>
          <p:nvPr/>
        </p:nvSpPr>
        <p:spPr>
          <a:xfrm>
            <a:off x="3343170" y="5223899"/>
            <a:ext cx="1801682" cy="369332"/>
          </a:xfrm>
          <a:prstGeom prst="rect">
            <a:avLst/>
          </a:prstGeom>
          <a:noFill/>
        </p:spPr>
        <p:txBody>
          <a:bodyPr wrap="square" rtlCol="0">
            <a:spAutoFit/>
          </a:bodyPr>
          <a:lstStyle/>
          <a:p>
            <a:r>
              <a:rPr lang="en-US"/>
              <a:t>Map 2</a:t>
            </a:r>
          </a:p>
        </p:txBody>
      </p:sp>
      <p:sp>
        <p:nvSpPr>
          <p:cNvPr id="11" name="TextBox 10"/>
          <p:cNvSpPr txBox="1"/>
          <p:nvPr/>
        </p:nvSpPr>
        <p:spPr>
          <a:xfrm>
            <a:off x="6761431" y="5223899"/>
            <a:ext cx="1801682" cy="369332"/>
          </a:xfrm>
          <a:prstGeom prst="rect">
            <a:avLst/>
          </a:prstGeom>
          <a:noFill/>
        </p:spPr>
        <p:txBody>
          <a:bodyPr wrap="square" rtlCol="0">
            <a:spAutoFit/>
          </a:bodyPr>
          <a:lstStyle/>
          <a:p>
            <a:r>
              <a:rPr lang="en-US"/>
              <a:t>Map 3</a:t>
            </a:r>
            <a:endParaRPr lang="en-US" dirty="0"/>
          </a:p>
        </p:txBody>
      </p:sp>
      <p:sp>
        <p:nvSpPr>
          <p:cNvPr id="12" name="TextBox 11"/>
          <p:cNvSpPr txBox="1"/>
          <p:nvPr/>
        </p:nvSpPr>
        <p:spPr>
          <a:xfrm>
            <a:off x="2332383" y="5974672"/>
            <a:ext cx="6877878" cy="369332"/>
          </a:xfrm>
          <a:prstGeom prst="rect">
            <a:avLst/>
          </a:prstGeom>
          <a:noFill/>
        </p:spPr>
        <p:txBody>
          <a:bodyPr wrap="square" rtlCol="0">
            <a:spAutoFit/>
          </a:bodyPr>
          <a:lstStyle/>
          <a:p>
            <a:pPr algn="ctr"/>
            <a:r>
              <a:rPr lang="en-US" dirty="0"/>
              <a:t>Attention maps for the instruction </a:t>
            </a:r>
            <a:r>
              <a:rPr lang="mr-IN" dirty="0"/>
              <a:t>–</a:t>
            </a:r>
            <a:r>
              <a:rPr lang="en-US" dirty="0"/>
              <a:t> “Go to tall green torch”</a:t>
            </a:r>
          </a:p>
        </p:txBody>
      </p:sp>
      <p:pic>
        <p:nvPicPr>
          <p:cNvPr id="15" name="Picture 14" descr="A picture containing indoor, dark&#10;&#10;Description automatically generated">
            <a:extLst>
              <a:ext uri="{FF2B5EF4-FFF2-40B4-BE49-F238E27FC236}">
                <a16:creationId xmlns:a16="http://schemas.microsoft.com/office/drawing/2014/main" xmlns="" id="{DC7450C5-A4AE-8446-A431-F679B9A32C64}"/>
              </a:ext>
            </a:extLst>
          </p:cNvPr>
          <p:cNvPicPr>
            <a:picLocks noChangeAspect="1"/>
          </p:cNvPicPr>
          <p:nvPr/>
        </p:nvPicPr>
        <p:blipFill>
          <a:blip r:embed="rId5"/>
          <a:stretch>
            <a:fillRect/>
          </a:stretch>
        </p:blipFill>
        <p:spPr>
          <a:xfrm>
            <a:off x="6138329" y="3517511"/>
            <a:ext cx="2854286" cy="1598400"/>
          </a:xfrm>
          <a:prstGeom prst="rect">
            <a:avLst/>
          </a:prstGeom>
        </p:spPr>
      </p:pic>
      <p:pic>
        <p:nvPicPr>
          <p:cNvPr id="17" name="Picture 16" descr="A picture containing indoor&#10;&#10;Description automatically generated">
            <a:extLst>
              <a:ext uri="{FF2B5EF4-FFF2-40B4-BE49-F238E27FC236}">
                <a16:creationId xmlns:a16="http://schemas.microsoft.com/office/drawing/2014/main" xmlns="" id="{06EEE931-21CB-594E-83FD-C587680AF1E9}"/>
              </a:ext>
            </a:extLst>
          </p:cNvPr>
          <p:cNvPicPr>
            <a:picLocks noChangeAspect="1"/>
          </p:cNvPicPr>
          <p:nvPr/>
        </p:nvPicPr>
        <p:blipFill>
          <a:blip r:embed="rId6"/>
          <a:stretch>
            <a:fillRect/>
          </a:stretch>
        </p:blipFill>
        <p:spPr>
          <a:xfrm>
            <a:off x="2457785" y="3544641"/>
            <a:ext cx="2854286" cy="1598400"/>
          </a:xfrm>
          <a:prstGeom prst="rect">
            <a:avLst/>
          </a:prstGeom>
        </p:spPr>
      </p:pic>
      <p:pic>
        <p:nvPicPr>
          <p:cNvPr id="19" name="Picture 18" descr="A picture containing indoor&#10;&#10;Description automatically generated">
            <a:extLst>
              <a:ext uri="{FF2B5EF4-FFF2-40B4-BE49-F238E27FC236}">
                <a16:creationId xmlns:a16="http://schemas.microsoft.com/office/drawing/2014/main" xmlns="" id="{22459475-E59D-6241-B8BB-F1BC2E5F43B1}"/>
              </a:ext>
            </a:extLst>
          </p:cNvPr>
          <p:cNvPicPr>
            <a:picLocks noChangeAspect="1"/>
          </p:cNvPicPr>
          <p:nvPr/>
        </p:nvPicPr>
        <p:blipFill>
          <a:blip r:embed="rId7"/>
          <a:stretch>
            <a:fillRect/>
          </a:stretch>
        </p:blipFill>
        <p:spPr>
          <a:xfrm>
            <a:off x="6138329" y="1300973"/>
            <a:ext cx="2854286" cy="1598400"/>
          </a:xfrm>
          <a:prstGeom prst="rect">
            <a:avLst/>
          </a:prstGeom>
        </p:spPr>
      </p:pic>
      <p:pic>
        <p:nvPicPr>
          <p:cNvPr id="21" name="Picture 20" descr="A picture containing indoor, building&#10;&#10;Description automatically generated">
            <a:extLst>
              <a:ext uri="{FF2B5EF4-FFF2-40B4-BE49-F238E27FC236}">
                <a16:creationId xmlns:a16="http://schemas.microsoft.com/office/drawing/2014/main" xmlns="" id="{100B496D-7886-D74A-B792-BC12A4B41474}"/>
              </a:ext>
            </a:extLst>
          </p:cNvPr>
          <p:cNvPicPr>
            <a:picLocks noChangeAspect="1"/>
          </p:cNvPicPr>
          <p:nvPr/>
        </p:nvPicPr>
        <p:blipFill>
          <a:blip r:embed="rId8"/>
          <a:stretch>
            <a:fillRect/>
          </a:stretch>
        </p:blipFill>
        <p:spPr>
          <a:xfrm>
            <a:off x="2459401" y="1300975"/>
            <a:ext cx="2852670" cy="1597495"/>
          </a:xfrm>
          <a:prstGeom prst="rect">
            <a:avLst/>
          </a:prstGeom>
        </p:spPr>
      </p:pic>
      <p:pic>
        <p:nvPicPr>
          <p:cNvPr id="7" name="Audio 6">
            <a:hlinkClick r:id="" action="ppaction://media"/>
            <a:extLst>
              <a:ext uri="{FF2B5EF4-FFF2-40B4-BE49-F238E27FC236}">
                <a16:creationId xmlns:a16="http://schemas.microsoft.com/office/drawing/2014/main" xmlns="" id="{8392E9FD-628C-7949-B112-3E0F406F3569}"/>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4133690660"/>
      </p:ext>
    </p:extLst>
  </p:cSld>
  <p:clrMapOvr>
    <a:masterClrMapping/>
  </p:clrMapOvr>
  <mc:AlternateContent xmlns:mc="http://schemas.openxmlformats.org/markup-compatibility/2006" xmlns:p14="http://schemas.microsoft.com/office/powerpoint/2010/main">
    <mc:Choice Requires="p14">
      <p:transition spd="slow" p14:dur="2000" advTm="1667"/>
    </mc:Choice>
    <mc:Fallback xmlns="">
      <p:transition spd="slow" advTm="166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FD9E72E-584A-F94E-AB47-5D495B4FA5E1}"/>
              </a:ext>
            </a:extLst>
          </p:cNvPr>
          <p:cNvSpPr>
            <a:spLocks noGrp="1"/>
          </p:cNvSpPr>
          <p:nvPr>
            <p:ph type="title"/>
          </p:nvPr>
        </p:nvSpPr>
        <p:spPr/>
        <p:txBody>
          <a:bodyPr/>
          <a:lstStyle/>
          <a:p>
            <a:r>
              <a:rPr lang="en-US" dirty="0"/>
              <a:t>Language Grounding in 2D</a:t>
            </a:r>
          </a:p>
        </p:txBody>
      </p:sp>
      <p:pic>
        <p:nvPicPr>
          <p:cNvPr id="7" name="Picture 6">
            <a:extLst>
              <a:ext uri="{FF2B5EF4-FFF2-40B4-BE49-F238E27FC236}">
                <a16:creationId xmlns:a16="http://schemas.microsoft.com/office/drawing/2014/main" xmlns="" id="{D1363EBF-FA4B-DE49-8135-F4E1A946AA72}"/>
              </a:ext>
            </a:extLst>
          </p:cNvPr>
          <p:cNvPicPr>
            <a:picLocks noChangeAspect="1"/>
          </p:cNvPicPr>
          <p:nvPr/>
        </p:nvPicPr>
        <p:blipFill>
          <a:blip r:embed="rId5"/>
          <a:stretch>
            <a:fillRect/>
          </a:stretch>
        </p:blipFill>
        <p:spPr>
          <a:xfrm>
            <a:off x="1412008" y="2332023"/>
            <a:ext cx="3000375" cy="3000375"/>
          </a:xfrm>
          <a:prstGeom prst="rect">
            <a:avLst/>
          </a:prstGeom>
        </p:spPr>
      </p:pic>
      <p:sp>
        <p:nvSpPr>
          <p:cNvPr id="8" name="Rectangle 7">
            <a:extLst>
              <a:ext uri="{FF2B5EF4-FFF2-40B4-BE49-F238E27FC236}">
                <a16:creationId xmlns:a16="http://schemas.microsoft.com/office/drawing/2014/main" xmlns="" id="{BEEB80A3-D6DA-0B4B-B497-2AE6747A403A}"/>
              </a:ext>
            </a:extLst>
          </p:cNvPr>
          <p:cNvSpPr/>
          <p:nvPr/>
        </p:nvSpPr>
        <p:spPr>
          <a:xfrm>
            <a:off x="429434" y="5611118"/>
            <a:ext cx="5395964" cy="400110"/>
          </a:xfrm>
          <a:prstGeom prst="rect">
            <a:avLst/>
          </a:prstGeom>
        </p:spPr>
        <p:txBody>
          <a:bodyPr wrap="none">
            <a:spAutoFit/>
          </a:bodyPr>
          <a:lstStyle/>
          <a:p>
            <a:r>
              <a:rPr lang="en-US" sz="2000" dirty="0"/>
              <a:t>There are multiple yellow Flower. Go to larger one</a:t>
            </a:r>
          </a:p>
        </p:txBody>
      </p:sp>
      <p:sp>
        <p:nvSpPr>
          <p:cNvPr id="11" name="Rectangle 10">
            <a:extLst>
              <a:ext uri="{FF2B5EF4-FFF2-40B4-BE49-F238E27FC236}">
                <a16:creationId xmlns:a16="http://schemas.microsoft.com/office/drawing/2014/main" xmlns="" id="{51B67269-F750-4F45-9B89-7C1A1A17A71F}"/>
              </a:ext>
            </a:extLst>
          </p:cNvPr>
          <p:cNvSpPr/>
          <p:nvPr/>
        </p:nvSpPr>
        <p:spPr>
          <a:xfrm>
            <a:off x="7286607" y="5629245"/>
            <a:ext cx="4348802" cy="400110"/>
          </a:xfrm>
          <a:prstGeom prst="rect">
            <a:avLst/>
          </a:prstGeom>
        </p:spPr>
        <p:txBody>
          <a:bodyPr wrap="square">
            <a:spAutoFit/>
          </a:bodyPr>
          <a:lstStyle/>
          <a:p>
            <a:r>
              <a:rPr lang="en-IN" sz="2000" dirty="0"/>
              <a:t>There is a small blue bag. Go to it</a:t>
            </a:r>
            <a:endParaRPr lang="en-US" sz="2000" dirty="0"/>
          </a:p>
        </p:txBody>
      </p:sp>
      <p:pic>
        <p:nvPicPr>
          <p:cNvPr id="5" name="Picture 4" descr="A picture containing screenshot&#10;&#10;Description automatically generated">
            <a:extLst>
              <a:ext uri="{FF2B5EF4-FFF2-40B4-BE49-F238E27FC236}">
                <a16:creationId xmlns:a16="http://schemas.microsoft.com/office/drawing/2014/main" xmlns="" id="{DA4FFA1C-DAD3-DD46-8E20-452A9B1771DB}"/>
              </a:ext>
            </a:extLst>
          </p:cNvPr>
          <p:cNvPicPr>
            <a:picLocks noChangeAspect="1"/>
          </p:cNvPicPr>
          <p:nvPr/>
        </p:nvPicPr>
        <p:blipFill>
          <a:blip r:embed="rId6"/>
          <a:stretch>
            <a:fillRect/>
          </a:stretch>
        </p:blipFill>
        <p:spPr>
          <a:xfrm>
            <a:off x="7779619" y="2340798"/>
            <a:ext cx="2991600" cy="2991600"/>
          </a:xfrm>
          <a:prstGeom prst="rect">
            <a:avLst/>
          </a:prstGeom>
        </p:spPr>
      </p:pic>
      <p:pic>
        <p:nvPicPr>
          <p:cNvPr id="14" name="Audio 13">
            <a:hlinkClick r:id="" action="ppaction://media"/>
            <a:extLst>
              <a:ext uri="{FF2B5EF4-FFF2-40B4-BE49-F238E27FC236}">
                <a16:creationId xmlns:a16="http://schemas.microsoft.com/office/drawing/2014/main" xmlns="" id="{AD64BCBC-3AF7-F840-BF74-81E8639A236E}"/>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809958630"/>
      </p:ext>
    </p:extLst>
  </p:cSld>
  <p:clrMapOvr>
    <a:masterClrMapping/>
  </p:clrMapOvr>
  <mc:AlternateContent xmlns:mc="http://schemas.openxmlformats.org/markup-compatibility/2006" xmlns:p14="http://schemas.microsoft.com/office/powerpoint/2010/main">
    <mc:Choice Requires="p14">
      <p:transition spd="slow" p14:dur="2000" advTm="10389"/>
    </mc:Choice>
    <mc:Fallback xmlns="">
      <p:transition spd="slow" advTm="1038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6C44E1A-4943-5840-BA54-FF95D11F2414}"/>
              </a:ext>
            </a:extLst>
          </p:cNvPr>
          <p:cNvSpPr>
            <a:spLocks noGrp="1"/>
          </p:cNvSpPr>
          <p:nvPr>
            <p:ph type="title"/>
          </p:nvPr>
        </p:nvSpPr>
        <p:spPr/>
        <p:txBody>
          <a:bodyPr/>
          <a:lstStyle/>
          <a:p>
            <a:r>
              <a:rPr lang="en-US" dirty="0"/>
              <a:t>Language Grounding in 3D</a:t>
            </a:r>
          </a:p>
        </p:txBody>
      </p:sp>
      <p:pic>
        <p:nvPicPr>
          <p:cNvPr id="6" name="Picture 5">
            <a:extLst>
              <a:ext uri="{FF2B5EF4-FFF2-40B4-BE49-F238E27FC236}">
                <a16:creationId xmlns:a16="http://schemas.microsoft.com/office/drawing/2014/main" xmlns="" id="{ECDCD3E2-9C36-984E-A493-C63375CEFC4B}"/>
              </a:ext>
            </a:extLst>
          </p:cNvPr>
          <p:cNvPicPr>
            <a:picLocks noChangeAspect="1"/>
          </p:cNvPicPr>
          <p:nvPr/>
        </p:nvPicPr>
        <p:blipFill>
          <a:blip r:embed="rId5"/>
          <a:stretch>
            <a:fillRect/>
          </a:stretch>
        </p:blipFill>
        <p:spPr>
          <a:xfrm>
            <a:off x="495300" y="2243230"/>
            <a:ext cx="5419726" cy="3136393"/>
          </a:xfrm>
          <a:prstGeom prst="rect">
            <a:avLst/>
          </a:prstGeom>
        </p:spPr>
      </p:pic>
      <p:pic>
        <p:nvPicPr>
          <p:cNvPr id="8" name="Picture 7">
            <a:extLst>
              <a:ext uri="{FF2B5EF4-FFF2-40B4-BE49-F238E27FC236}">
                <a16:creationId xmlns:a16="http://schemas.microsoft.com/office/drawing/2014/main" xmlns="" id="{7F3C3C4D-50E3-2140-AC36-B894A09DAECD}"/>
              </a:ext>
            </a:extLst>
          </p:cNvPr>
          <p:cNvPicPr>
            <a:picLocks noChangeAspect="1"/>
          </p:cNvPicPr>
          <p:nvPr/>
        </p:nvPicPr>
        <p:blipFill>
          <a:blip r:embed="rId6"/>
          <a:stretch>
            <a:fillRect/>
          </a:stretch>
        </p:blipFill>
        <p:spPr>
          <a:xfrm>
            <a:off x="6688909" y="2243229"/>
            <a:ext cx="5043487" cy="3136393"/>
          </a:xfrm>
          <a:prstGeom prst="rect">
            <a:avLst/>
          </a:prstGeom>
        </p:spPr>
      </p:pic>
      <p:sp>
        <p:nvSpPr>
          <p:cNvPr id="9" name="TextBox 8">
            <a:extLst>
              <a:ext uri="{FF2B5EF4-FFF2-40B4-BE49-F238E27FC236}">
                <a16:creationId xmlns:a16="http://schemas.microsoft.com/office/drawing/2014/main" xmlns="" id="{14A6FB3F-D9C1-8743-A1AE-0B19832AF299}"/>
              </a:ext>
            </a:extLst>
          </p:cNvPr>
          <p:cNvSpPr txBox="1"/>
          <p:nvPr/>
        </p:nvSpPr>
        <p:spPr>
          <a:xfrm>
            <a:off x="7193687" y="5644634"/>
            <a:ext cx="3729038" cy="369332"/>
          </a:xfrm>
          <a:prstGeom prst="rect">
            <a:avLst/>
          </a:prstGeom>
          <a:noFill/>
        </p:spPr>
        <p:txBody>
          <a:bodyPr wrap="square" rtlCol="0">
            <a:spAutoFit/>
          </a:bodyPr>
          <a:lstStyle/>
          <a:p>
            <a:pPr algn="ctr"/>
            <a:r>
              <a:rPr lang="en-US" dirty="0"/>
              <a:t>Go to the short green pillar</a:t>
            </a:r>
          </a:p>
        </p:txBody>
      </p:sp>
      <p:sp>
        <p:nvSpPr>
          <p:cNvPr id="10" name="TextBox 9">
            <a:extLst>
              <a:ext uri="{FF2B5EF4-FFF2-40B4-BE49-F238E27FC236}">
                <a16:creationId xmlns:a16="http://schemas.microsoft.com/office/drawing/2014/main" xmlns="" id="{14D77297-F5DA-9B4D-8069-16B94A09AD4A}"/>
              </a:ext>
            </a:extLst>
          </p:cNvPr>
          <p:cNvSpPr txBox="1"/>
          <p:nvPr/>
        </p:nvSpPr>
        <p:spPr>
          <a:xfrm>
            <a:off x="1340644" y="5644634"/>
            <a:ext cx="3729038" cy="369332"/>
          </a:xfrm>
          <a:prstGeom prst="rect">
            <a:avLst/>
          </a:prstGeom>
          <a:noFill/>
        </p:spPr>
        <p:txBody>
          <a:bodyPr wrap="square" rtlCol="0">
            <a:spAutoFit/>
          </a:bodyPr>
          <a:lstStyle/>
          <a:p>
            <a:pPr algn="ctr"/>
            <a:r>
              <a:rPr lang="en-US" dirty="0"/>
              <a:t>Go to the tall blue object</a:t>
            </a:r>
          </a:p>
        </p:txBody>
      </p:sp>
      <p:pic>
        <p:nvPicPr>
          <p:cNvPr id="11" name="Audio 10">
            <a:hlinkClick r:id="" action="ppaction://media"/>
            <a:extLst>
              <a:ext uri="{FF2B5EF4-FFF2-40B4-BE49-F238E27FC236}">
                <a16:creationId xmlns:a16="http://schemas.microsoft.com/office/drawing/2014/main" xmlns="" id="{4AE27867-7EC0-2842-8F46-CEFC747625D3}"/>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75856077"/>
      </p:ext>
    </p:extLst>
  </p:cSld>
  <p:clrMapOvr>
    <a:masterClrMapping/>
  </p:clrMapOvr>
  <mc:AlternateContent xmlns:mc="http://schemas.openxmlformats.org/markup-compatibility/2006" xmlns:p14="http://schemas.microsoft.com/office/powerpoint/2010/main">
    <mc:Choice Requires="p14">
      <p:transition spd="slow" p14:dur="2000" advTm="2783"/>
    </mc:Choice>
    <mc:Fallback xmlns="">
      <p:transition spd="slow" advTm="278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5130" y="177511"/>
            <a:ext cx="9404723" cy="1400530"/>
          </a:xfrm>
        </p:spPr>
        <p:txBody>
          <a:bodyPr/>
          <a:lstStyle/>
          <a:p>
            <a:r>
              <a:rPr lang="en-US" dirty="0"/>
              <a:t>Vector arithmetic on instructions</a:t>
            </a:r>
          </a:p>
        </p:txBody>
      </p:sp>
      <p:sp>
        <p:nvSpPr>
          <p:cNvPr id="3" name="Content Placeholder 2"/>
          <p:cNvSpPr>
            <a:spLocks noGrp="1"/>
          </p:cNvSpPr>
          <p:nvPr>
            <p:ph idx="1"/>
          </p:nvPr>
        </p:nvSpPr>
        <p:spPr>
          <a:xfrm>
            <a:off x="1005658" y="1578041"/>
            <a:ext cx="8946541" cy="4195481"/>
          </a:xfrm>
        </p:spPr>
        <p:txBody>
          <a:bodyPr/>
          <a:lstStyle/>
          <a:p>
            <a:endParaRPr lang="en-US" dirty="0"/>
          </a:p>
        </p:txBody>
      </p:sp>
      <p:pic>
        <p:nvPicPr>
          <p:cNvPr id="5" name="Picture 4">
            <a:extLst>
              <a:ext uri="{FF2B5EF4-FFF2-40B4-BE49-F238E27FC236}">
                <a16:creationId xmlns:a16="http://schemas.microsoft.com/office/drawing/2014/main" xmlns="" id="{E1483C95-08DB-2F46-A9F3-811D6546EB21}"/>
              </a:ext>
            </a:extLst>
          </p:cNvPr>
          <p:cNvPicPr>
            <a:picLocks noChangeAspect="1"/>
          </p:cNvPicPr>
          <p:nvPr/>
        </p:nvPicPr>
        <p:blipFill>
          <a:blip r:embed="rId6"/>
          <a:stretch>
            <a:fillRect/>
          </a:stretch>
        </p:blipFill>
        <p:spPr>
          <a:xfrm>
            <a:off x="5679426" y="1666817"/>
            <a:ext cx="4272773" cy="3440239"/>
          </a:xfrm>
          <a:prstGeom prst="rect">
            <a:avLst/>
          </a:prstGeom>
        </p:spPr>
      </p:pic>
      <p:pic>
        <p:nvPicPr>
          <p:cNvPr id="6" name="Picture 5">
            <a:extLst>
              <a:ext uri="{FF2B5EF4-FFF2-40B4-BE49-F238E27FC236}">
                <a16:creationId xmlns:a16="http://schemas.microsoft.com/office/drawing/2014/main" xmlns="" id="{637675A8-1C14-A645-812E-C308E883ADE7}"/>
              </a:ext>
            </a:extLst>
          </p:cNvPr>
          <p:cNvPicPr>
            <a:picLocks noChangeAspect="1"/>
          </p:cNvPicPr>
          <p:nvPr/>
        </p:nvPicPr>
        <p:blipFill>
          <a:blip r:embed="rId7"/>
          <a:stretch>
            <a:fillRect/>
          </a:stretch>
        </p:blipFill>
        <p:spPr>
          <a:xfrm>
            <a:off x="1005659" y="1666817"/>
            <a:ext cx="4418598" cy="3440239"/>
          </a:xfrm>
          <a:prstGeom prst="rect">
            <a:avLst/>
          </a:prstGeom>
        </p:spPr>
      </p:pic>
      <p:sp>
        <p:nvSpPr>
          <p:cNvPr id="7" name="TextBox 6">
            <a:extLst>
              <a:ext uri="{FF2B5EF4-FFF2-40B4-BE49-F238E27FC236}">
                <a16:creationId xmlns:a16="http://schemas.microsoft.com/office/drawing/2014/main" xmlns="" id="{5D997956-7B05-D044-B9C4-16346752C027}"/>
              </a:ext>
            </a:extLst>
          </p:cNvPr>
          <p:cNvSpPr txBox="1"/>
          <p:nvPr/>
        </p:nvSpPr>
        <p:spPr>
          <a:xfrm rot="1673674">
            <a:off x="2051764" y="3160529"/>
            <a:ext cx="376075" cy="1003610"/>
          </a:xfrm>
          <a:prstGeom prst="rect">
            <a:avLst/>
          </a:prstGeom>
          <a:noFill/>
          <a:ln>
            <a:solidFill>
              <a:srgbClr val="FF0000"/>
            </a:solidFill>
          </a:ln>
        </p:spPr>
        <p:txBody>
          <a:bodyPr wrap="square" rtlCol="0">
            <a:spAutoFit/>
          </a:bodyPr>
          <a:lstStyle/>
          <a:p>
            <a:endParaRPr lang="en-US" dirty="0"/>
          </a:p>
        </p:txBody>
      </p:sp>
      <p:sp>
        <p:nvSpPr>
          <p:cNvPr id="14" name="TextBox 13">
            <a:extLst>
              <a:ext uri="{FF2B5EF4-FFF2-40B4-BE49-F238E27FC236}">
                <a16:creationId xmlns:a16="http://schemas.microsoft.com/office/drawing/2014/main" xmlns="" id="{25D60A2B-1554-6949-913C-BA2A33B89E33}"/>
              </a:ext>
            </a:extLst>
          </p:cNvPr>
          <p:cNvSpPr txBox="1"/>
          <p:nvPr/>
        </p:nvSpPr>
        <p:spPr>
          <a:xfrm rot="1673674">
            <a:off x="3844469" y="3416603"/>
            <a:ext cx="376075" cy="1003610"/>
          </a:xfrm>
          <a:prstGeom prst="rect">
            <a:avLst/>
          </a:prstGeom>
          <a:noFill/>
          <a:ln>
            <a:solidFill>
              <a:srgbClr val="FF0000"/>
            </a:solidFill>
          </a:ln>
        </p:spPr>
        <p:txBody>
          <a:bodyPr wrap="square" rtlCol="0">
            <a:spAutoFit/>
          </a:bodyPr>
          <a:lstStyle/>
          <a:p>
            <a:endParaRPr lang="en-US" dirty="0"/>
          </a:p>
        </p:txBody>
      </p:sp>
      <p:sp>
        <p:nvSpPr>
          <p:cNvPr id="17" name="TextBox 16">
            <a:extLst>
              <a:ext uri="{FF2B5EF4-FFF2-40B4-BE49-F238E27FC236}">
                <a16:creationId xmlns:a16="http://schemas.microsoft.com/office/drawing/2014/main" xmlns="" id="{BBF5DFE8-67B9-844D-B022-C9CC67BD8F5F}"/>
              </a:ext>
            </a:extLst>
          </p:cNvPr>
          <p:cNvSpPr txBox="1"/>
          <p:nvPr/>
        </p:nvSpPr>
        <p:spPr>
          <a:xfrm rot="827444">
            <a:off x="2356580" y="2087783"/>
            <a:ext cx="400958" cy="1311965"/>
          </a:xfrm>
          <a:prstGeom prst="rect">
            <a:avLst/>
          </a:prstGeom>
          <a:noFill/>
          <a:ln>
            <a:solidFill>
              <a:srgbClr val="00B0F0"/>
            </a:solidFill>
          </a:ln>
        </p:spPr>
        <p:txBody>
          <a:bodyPr wrap="square" rtlCol="0">
            <a:spAutoFit/>
          </a:bodyPr>
          <a:lstStyle/>
          <a:p>
            <a:endParaRPr lang="en-US" dirty="0"/>
          </a:p>
        </p:txBody>
      </p:sp>
      <p:sp>
        <p:nvSpPr>
          <p:cNvPr id="19" name="TextBox 18">
            <a:extLst>
              <a:ext uri="{FF2B5EF4-FFF2-40B4-BE49-F238E27FC236}">
                <a16:creationId xmlns:a16="http://schemas.microsoft.com/office/drawing/2014/main" xmlns="" id="{2C8FB14C-41A5-0245-AFBF-5A5E717CC05C}"/>
              </a:ext>
            </a:extLst>
          </p:cNvPr>
          <p:cNvSpPr txBox="1"/>
          <p:nvPr/>
        </p:nvSpPr>
        <p:spPr>
          <a:xfrm rot="827444">
            <a:off x="4137083" y="2334938"/>
            <a:ext cx="400958" cy="1311965"/>
          </a:xfrm>
          <a:prstGeom prst="rect">
            <a:avLst/>
          </a:prstGeom>
          <a:noFill/>
          <a:ln>
            <a:solidFill>
              <a:srgbClr val="00B0F0"/>
            </a:solidFill>
          </a:ln>
        </p:spPr>
        <p:txBody>
          <a:bodyPr wrap="square" rtlCol="0">
            <a:spAutoFit/>
          </a:bodyPr>
          <a:lstStyle/>
          <a:p>
            <a:endParaRPr lang="en-US" dirty="0"/>
          </a:p>
        </p:txBody>
      </p:sp>
      <p:sp>
        <p:nvSpPr>
          <p:cNvPr id="20" name="TextBox 19">
            <a:extLst>
              <a:ext uri="{FF2B5EF4-FFF2-40B4-BE49-F238E27FC236}">
                <a16:creationId xmlns:a16="http://schemas.microsoft.com/office/drawing/2014/main" xmlns="" id="{17221E29-73BE-8B42-A0F9-67C902BD4FED}"/>
              </a:ext>
            </a:extLst>
          </p:cNvPr>
          <p:cNvSpPr txBox="1"/>
          <p:nvPr/>
        </p:nvSpPr>
        <p:spPr>
          <a:xfrm rot="303213">
            <a:off x="6695486" y="2198140"/>
            <a:ext cx="216228" cy="2385392"/>
          </a:xfrm>
          <a:prstGeom prst="rect">
            <a:avLst/>
          </a:prstGeom>
          <a:noFill/>
          <a:ln>
            <a:solidFill>
              <a:srgbClr val="FF0000"/>
            </a:solidFill>
          </a:ln>
        </p:spPr>
        <p:txBody>
          <a:bodyPr wrap="square" rtlCol="0">
            <a:spAutoFit/>
          </a:bodyPr>
          <a:lstStyle/>
          <a:p>
            <a:endParaRPr lang="en-US" dirty="0"/>
          </a:p>
        </p:txBody>
      </p:sp>
      <p:sp>
        <p:nvSpPr>
          <p:cNvPr id="21" name="TextBox 20">
            <a:extLst>
              <a:ext uri="{FF2B5EF4-FFF2-40B4-BE49-F238E27FC236}">
                <a16:creationId xmlns:a16="http://schemas.microsoft.com/office/drawing/2014/main" xmlns="" id="{99392BB8-56E7-F443-BA7D-2907159D212E}"/>
              </a:ext>
            </a:extLst>
          </p:cNvPr>
          <p:cNvSpPr txBox="1"/>
          <p:nvPr/>
        </p:nvSpPr>
        <p:spPr>
          <a:xfrm rot="177452">
            <a:off x="8721390" y="2168538"/>
            <a:ext cx="198130" cy="2385392"/>
          </a:xfrm>
          <a:prstGeom prst="rect">
            <a:avLst/>
          </a:prstGeom>
          <a:noFill/>
          <a:ln>
            <a:solidFill>
              <a:srgbClr val="FF0000"/>
            </a:solidFill>
          </a:ln>
        </p:spPr>
        <p:txBody>
          <a:bodyPr wrap="square" rtlCol="0">
            <a:spAutoFit/>
          </a:bodyPr>
          <a:lstStyle/>
          <a:p>
            <a:endParaRPr lang="en-US" dirty="0"/>
          </a:p>
        </p:txBody>
      </p:sp>
      <p:sp>
        <p:nvSpPr>
          <p:cNvPr id="22" name="TextBox 21">
            <a:extLst>
              <a:ext uri="{FF2B5EF4-FFF2-40B4-BE49-F238E27FC236}">
                <a16:creationId xmlns:a16="http://schemas.microsoft.com/office/drawing/2014/main" xmlns="" id="{F6750AD1-C78D-6E42-BF26-058F5E61CACC}"/>
              </a:ext>
            </a:extLst>
          </p:cNvPr>
          <p:cNvSpPr txBox="1"/>
          <p:nvPr/>
        </p:nvSpPr>
        <p:spPr>
          <a:xfrm rot="21384963">
            <a:off x="6859125" y="2060817"/>
            <a:ext cx="209894" cy="1856546"/>
          </a:xfrm>
          <a:prstGeom prst="rect">
            <a:avLst/>
          </a:prstGeom>
          <a:noFill/>
          <a:ln>
            <a:solidFill>
              <a:srgbClr val="00B0F0"/>
            </a:solidFill>
          </a:ln>
        </p:spPr>
        <p:txBody>
          <a:bodyPr wrap="square" rtlCol="0">
            <a:spAutoFit/>
          </a:bodyPr>
          <a:lstStyle/>
          <a:p>
            <a:endParaRPr lang="en-US" dirty="0"/>
          </a:p>
        </p:txBody>
      </p:sp>
      <p:sp>
        <p:nvSpPr>
          <p:cNvPr id="23" name="TextBox 22">
            <a:extLst>
              <a:ext uri="{FF2B5EF4-FFF2-40B4-BE49-F238E27FC236}">
                <a16:creationId xmlns:a16="http://schemas.microsoft.com/office/drawing/2014/main" xmlns="" id="{B836EF14-0157-A244-90E5-5F78575216A3}"/>
              </a:ext>
            </a:extLst>
          </p:cNvPr>
          <p:cNvSpPr txBox="1"/>
          <p:nvPr/>
        </p:nvSpPr>
        <p:spPr>
          <a:xfrm rot="20988683">
            <a:off x="8804195" y="2195744"/>
            <a:ext cx="176782" cy="1771598"/>
          </a:xfrm>
          <a:prstGeom prst="rect">
            <a:avLst/>
          </a:prstGeom>
          <a:noFill/>
          <a:ln>
            <a:solidFill>
              <a:srgbClr val="00B0F0"/>
            </a:solidFill>
          </a:ln>
        </p:spPr>
        <p:txBody>
          <a:bodyPr wrap="square" rtlCol="0">
            <a:spAutoFit/>
          </a:bodyPr>
          <a:lstStyle/>
          <a:p>
            <a:endParaRPr lang="en-US" dirty="0"/>
          </a:p>
        </p:txBody>
      </p:sp>
      <p:pic>
        <p:nvPicPr>
          <p:cNvPr id="11" name="Audio 10">
            <a:hlinkClick r:id="" action="ppaction://media"/>
            <a:extLst>
              <a:ext uri="{FF2B5EF4-FFF2-40B4-BE49-F238E27FC236}">
                <a16:creationId xmlns:a16="http://schemas.microsoft.com/office/drawing/2014/main" xmlns="" id="{51C1E222-95E2-8F4F-B213-8B7AC0F250C2}"/>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163300" y="5829300"/>
            <a:ext cx="812800" cy="812800"/>
          </a:xfrm>
          <a:prstGeom prst="rect">
            <a:avLst/>
          </a:prstGeom>
        </p:spPr>
      </p:pic>
    </p:spTree>
    <p:custDataLst>
      <p:tags r:id="rId1"/>
    </p:custDataLst>
    <p:extLst>
      <p:ext uri="{BB962C8B-B14F-4D97-AF65-F5344CB8AC3E}">
        <p14:creationId xmlns:p14="http://schemas.microsoft.com/office/powerpoint/2010/main" val="1002800351"/>
      </p:ext>
    </p:extLst>
  </p:cSld>
  <p:clrMapOvr>
    <a:masterClrMapping/>
  </p:clrMapOvr>
  <mc:AlternateContent xmlns:mc="http://schemas.openxmlformats.org/markup-compatibility/2006" xmlns:p14="http://schemas.microsoft.com/office/powerpoint/2010/main">
    <mc:Choice Requires="p14">
      <p:transition spd="slow" p14:dur="2000" advTm="25816"/>
    </mc:Choice>
    <mc:Fallback xmlns="">
      <p:transition spd="slow" advTm="2581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7"/>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14"/>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19"/>
                                        </p:tgtEl>
                                        <p:attrNameLst>
                                          <p:attrName>style.visibility</p:attrName>
                                        </p:attrNameLst>
                                      </p:cBhvr>
                                      <p:to>
                                        <p:strVal val="hidden"/>
                                      </p:to>
                                    </p:set>
                                  </p:childTnLst>
                                </p:cTn>
                              </p:par>
                              <p:par>
                                <p:cTn id="29" presetID="1" presetClass="exit" presetSubtype="0" fill="hold" grpId="1" nodeType="withEffect">
                                  <p:stCondLst>
                                    <p:cond delay="0"/>
                                  </p:stCondLst>
                                  <p:childTnLst>
                                    <p:set>
                                      <p:cBhvr>
                                        <p:cTn id="30" dur="1" fill="hold">
                                          <p:stCondLst>
                                            <p:cond delay="0"/>
                                          </p:stCondLst>
                                        </p:cTn>
                                        <p:tgtEl>
                                          <p:spTgt spid="17"/>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grpId="1" nodeType="clickEffect">
                                  <p:stCondLst>
                                    <p:cond delay="0"/>
                                  </p:stCondLst>
                                  <p:childTnLst>
                                    <p:set>
                                      <p:cBhvr>
                                        <p:cTn id="40" dur="1" fill="hold">
                                          <p:stCondLst>
                                            <p:cond delay="0"/>
                                          </p:stCondLst>
                                        </p:cTn>
                                        <p:tgtEl>
                                          <p:spTgt spid="20"/>
                                        </p:tgtEl>
                                        <p:attrNameLst>
                                          <p:attrName>style.visibility</p:attrName>
                                        </p:attrNameLst>
                                      </p:cBhvr>
                                      <p:to>
                                        <p:strVal val="hidden"/>
                                      </p:to>
                                    </p:set>
                                  </p:childTnLst>
                                </p:cTn>
                              </p:par>
                              <p:par>
                                <p:cTn id="41" presetID="1" presetClass="exit" presetSubtype="0" fill="hold" grpId="1" nodeType="withEffect">
                                  <p:stCondLst>
                                    <p:cond delay="0"/>
                                  </p:stCondLst>
                                  <p:childTnLst>
                                    <p:set>
                                      <p:cBhvr>
                                        <p:cTn id="42" dur="1" fill="hold">
                                          <p:stCondLst>
                                            <p:cond delay="0"/>
                                          </p:stCondLst>
                                        </p:cTn>
                                        <p:tgtEl>
                                          <p:spTgt spid="21"/>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3"/>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xit" presetSubtype="0" fill="hold" grpId="1" nodeType="clickEffect">
                                  <p:stCondLst>
                                    <p:cond delay="0"/>
                                  </p:stCondLst>
                                  <p:childTnLst>
                                    <p:set>
                                      <p:cBhvr>
                                        <p:cTn id="52" dur="1" fill="hold">
                                          <p:stCondLst>
                                            <p:cond delay="0"/>
                                          </p:stCondLst>
                                        </p:cTn>
                                        <p:tgtEl>
                                          <p:spTgt spid="22"/>
                                        </p:tgtEl>
                                        <p:attrNameLst>
                                          <p:attrName>style.visibility</p:attrName>
                                        </p:attrNameLst>
                                      </p:cBhvr>
                                      <p:to>
                                        <p:strVal val="hidden"/>
                                      </p:to>
                                    </p:set>
                                  </p:childTnLst>
                                </p:cTn>
                              </p:par>
                              <p:par>
                                <p:cTn id="53" presetID="1" presetClass="exit" presetSubtype="0" fill="hold" grpId="1" nodeType="withEffect">
                                  <p:stCondLst>
                                    <p:cond delay="0"/>
                                  </p:stCondLst>
                                  <p:childTnLst>
                                    <p:set>
                                      <p:cBhvr>
                                        <p:cTn id="54" dur="1" fill="hold">
                                          <p:stCondLst>
                                            <p:cond delay="0"/>
                                          </p:stCondLst>
                                        </p:cTn>
                                        <p:tgtEl>
                                          <p:spTgt spid="2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55" fill="hold" display="0">
                  <p:stCondLst>
                    <p:cond delay="indefinite"/>
                  </p:stCondLst>
                  <p:endCondLst>
                    <p:cond evt="onStopAudio" delay="0">
                      <p:tgtEl>
                        <p:sldTgt/>
                      </p:tgtEl>
                    </p:cond>
                  </p:endCondLst>
                </p:cTn>
                <p:tgtEl>
                  <p:spTgt spid="11"/>
                </p:tgtEl>
              </p:cMediaNode>
            </p:audio>
          </p:childTnLst>
        </p:cTn>
      </p:par>
    </p:tnLst>
    <p:bldLst>
      <p:bldP spid="7" grpId="0" animBg="1"/>
      <p:bldP spid="7" grpId="1" animBg="1"/>
      <p:bldP spid="14" grpId="0" animBg="1"/>
      <p:bldP spid="14" grpId="1" animBg="1"/>
      <p:bldP spid="17" grpId="0" animBg="1"/>
      <p:bldP spid="17" grpId="1" animBg="1"/>
      <p:bldP spid="19" grpId="0" animBg="1"/>
      <p:bldP spid="19" grpId="1" animBg="1"/>
      <p:bldP spid="20" grpId="0" animBg="1"/>
      <p:bldP spid="20" grpId="1" animBg="1"/>
      <p:bldP spid="21" grpId="0" animBg="1"/>
      <p:bldP spid="21" grpId="1" animBg="1"/>
      <p:bldP spid="22" grpId="0" animBg="1"/>
      <p:bldP spid="22" grpId="1" animBg="1"/>
      <p:bldP spid="23" grpId="0" animBg="1"/>
      <p:bldP spid="23" grpId="1"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lose up of a map&#10;&#10;Description automatically generated">
            <a:extLst>
              <a:ext uri="{FF2B5EF4-FFF2-40B4-BE49-F238E27FC236}">
                <a16:creationId xmlns:a16="http://schemas.microsoft.com/office/drawing/2014/main" xmlns="" id="{7761D9DB-9B03-5547-9369-6C7E5949A5CD}"/>
              </a:ext>
            </a:extLst>
          </p:cNvPr>
          <p:cNvPicPr>
            <a:picLocks noChangeAspect="1"/>
          </p:cNvPicPr>
          <p:nvPr/>
        </p:nvPicPr>
        <p:blipFill>
          <a:blip r:embed="rId5"/>
          <a:stretch>
            <a:fillRect/>
          </a:stretch>
        </p:blipFill>
        <p:spPr>
          <a:xfrm>
            <a:off x="1592185" y="1879752"/>
            <a:ext cx="7510109" cy="4226400"/>
          </a:xfrm>
          <a:prstGeom prst="rect">
            <a:avLst/>
          </a:prstGeom>
        </p:spPr>
      </p:pic>
      <p:sp>
        <p:nvSpPr>
          <p:cNvPr id="2" name="Title 1"/>
          <p:cNvSpPr>
            <a:spLocks noGrp="1"/>
          </p:cNvSpPr>
          <p:nvPr>
            <p:ph type="title"/>
          </p:nvPr>
        </p:nvSpPr>
        <p:spPr/>
        <p:txBody>
          <a:bodyPr/>
          <a:lstStyle/>
          <a:p>
            <a:r>
              <a:rPr lang="en-US" dirty="0"/>
              <a:t>Language translation without parallel corpus</a:t>
            </a:r>
          </a:p>
        </p:txBody>
      </p:sp>
      <p:sp>
        <p:nvSpPr>
          <p:cNvPr id="5" name="TextBox 4"/>
          <p:cNvSpPr txBox="1"/>
          <p:nvPr/>
        </p:nvSpPr>
        <p:spPr>
          <a:xfrm>
            <a:off x="4314547" y="6249880"/>
            <a:ext cx="2592280" cy="381739"/>
          </a:xfrm>
          <a:prstGeom prst="rect">
            <a:avLst/>
          </a:prstGeom>
          <a:noFill/>
        </p:spPr>
        <p:txBody>
          <a:bodyPr wrap="square" rtlCol="0">
            <a:spAutoFit/>
          </a:bodyPr>
          <a:lstStyle/>
          <a:p>
            <a:r>
              <a:rPr lang="en-US" dirty="0"/>
              <a:t>Training phase</a:t>
            </a:r>
          </a:p>
        </p:txBody>
      </p:sp>
      <p:pic>
        <p:nvPicPr>
          <p:cNvPr id="11" name="Audio 10">
            <a:hlinkClick r:id="" action="ppaction://media"/>
            <a:extLst>
              <a:ext uri="{FF2B5EF4-FFF2-40B4-BE49-F238E27FC236}">
                <a16:creationId xmlns:a16="http://schemas.microsoft.com/office/drawing/2014/main" xmlns="" id="{1D975468-5D07-2244-A86A-6FE5848E0370}"/>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651061045"/>
      </p:ext>
    </p:extLst>
  </p:cSld>
  <p:clrMapOvr>
    <a:masterClrMapping/>
  </p:clrMapOvr>
  <mc:AlternateContent xmlns:mc="http://schemas.openxmlformats.org/markup-compatibility/2006" xmlns:p14="http://schemas.microsoft.com/office/powerpoint/2010/main">
    <mc:Choice Requires="p14">
      <p:transition spd="slow" p14:dur="2000" advTm="23737"/>
    </mc:Choice>
    <mc:Fallback xmlns="">
      <p:transition spd="slow" advTm="237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ell phone&#10;&#10;Description automatically generated">
            <a:extLst>
              <a:ext uri="{FF2B5EF4-FFF2-40B4-BE49-F238E27FC236}">
                <a16:creationId xmlns:a16="http://schemas.microsoft.com/office/drawing/2014/main" xmlns="" id="{D2F773EA-7C14-CA47-A692-6A159DDD8762}"/>
              </a:ext>
            </a:extLst>
          </p:cNvPr>
          <p:cNvPicPr>
            <a:picLocks noChangeAspect="1"/>
          </p:cNvPicPr>
          <p:nvPr/>
        </p:nvPicPr>
        <p:blipFill>
          <a:blip r:embed="rId5"/>
          <a:stretch>
            <a:fillRect/>
          </a:stretch>
        </p:blipFill>
        <p:spPr>
          <a:xfrm>
            <a:off x="1592184" y="1885945"/>
            <a:ext cx="7510109" cy="4226400"/>
          </a:xfrm>
          <a:prstGeom prst="rect">
            <a:avLst/>
          </a:prstGeom>
        </p:spPr>
      </p:pic>
      <p:sp>
        <p:nvSpPr>
          <p:cNvPr id="2" name="Title 1"/>
          <p:cNvSpPr>
            <a:spLocks noGrp="1"/>
          </p:cNvSpPr>
          <p:nvPr>
            <p:ph type="title"/>
          </p:nvPr>
        </p:nvSpPr>
        <p:spPr/>
        <p:txBody>
          <a:bodyPr/>
          <a:lstStyle/>
          <a:p>
            <a:r>
              <a:rPr lang="en-US" dirty="0"/>
              <a:t>Language translation without parallel corpus</a:t>
            </a:r>
          </a:p>
        </p:txBody>
      </p:sp>
      <p:sp>
        <p:nvSpPr>
          <p:cNvPr id="5" name="TextBox 4"/>
          <p:cNvSpPr txBox="1"/>
          <p:nvPr/>
        </p:nvSpPr>
        <p:spPr>
          <a:xfrm>
            <a:off x="4314547" y="6249880"/>
            <a:ext cx="2592280" cy="381739"/>
          </a:xfrm>
          <a:prstGeom prst="rect">
            <a:avLst/>
          </a:prstGeom>
          <a:noFill/>
        </p:spPr>
        <p:txBody>
          <a:bodyPr wrap="square" rtlCol="0">
            <a:spAutoFit/>
          </a:bodyPr>
          <a:lstStyle/>
          <a:p>
            <a:r>
              <a:rPr lang="en-US" dirty="0"/>
              <a:t>Evaluation phase</a:t>
            </a:r>
          </a:p>
        </p:txBody>
      </p:sp>
      <p:pic>
        <p:nvPicPr>
          <p:cNvPr id="11" name="Audio 10">
            <a:hlinkClick r:id="" action="ppaction://media"/>
            <a:extLst>
              <a:ext uri="{FF2B5EF4-FFF2-40B4-BE49-F238E27FC236}">
                <a16:creationId xmlns:a16="http://schemas.microsoft.com/office/drawing/2014/main" xmlns="" id="{69D8CD38-4507-C440-B56E-E057D04826B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63300" y="5829300"/>
            <a:ext cx="812800" cy="812800"/>
          </a:xfrm>
          <a:prstGeom prst="rect">
            <a:avLst/>
          </a:prstGeom>
        </p:spPr>
      </p:pic>
      <p:sp>
        <p:nvSpPr>
          <p:cNvPr id="3" name="TextBox 2"/>
          <p:cNvSpPr txBox="1"/>
          <p:nvPr/>
        </p:nvSpPr>
        <p:spPr>
          <a:xfrm>
            <a:off x="9747115" y="2227634"/>
            <a:ext cx="1750979" cy="1200329"/>
          </a:xfrm>
          <a:prstGeom prst="rect">
            <a:avLst/>
          </a:prstGeom>
          <a:noFill/>
        </p:spPr>
        <p:txBody>
          <a:bodyPr wrap="square" rtlCol="0">
            <a:spAutoFit/>
          </a:bodyPr>
          <a:lstStyle/>
          <a:p>
            <a:r>
              <a:rPr lang="en-US" sz="2400" dirty="0" smtClean="0"/>
              <a:t>85% translation accuracy</a:t>
            </a:r>
            <a:endParaRPr lang="en-US" sz="2400" dirty="0"/>
          </a:p>
        </p:txBody>
      </p:sp>
    </p:spTree>
    <p:extLst>
      <p:ext uri="{BB962C8B-B14F-4D97-AF65-F5344CB8AC3E}">
        <p14:creationId xmlns:p14="http://schemas.microsoft.com/office/powerpoint/2010/main" val="1251011724"/>
      </p:ext>
    </p:extLst>
  </p:cSld>
  <p:clrMapOvr>
    <a:masterClrMapping/>
  </p:clrMapOvr>
  <mc:AlternateContent xmlns:mc="http://schemas.openxmlformats.org/markup-compatibility/2006" xmlns:p14="http://schemas.microsoft.com/office/powerpoint/2010/main">
    <mc:Choice Requires="p14">
      <p:transition spd="slow" p14:dur="2000" advTm="19303"/>
    </mc:Choice>
    <mc:Fallback xmlns="">
      <p:transition spd="slow" advTm="1930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78592" y="3080508"/>
            <a:ext cx="9404723" cy="1400530"/>
          </a:xfrm>
        </p:spPr>
        <p:txBody>
          <a:bodyPr/>
          <a:lstStyle/>
          <a:p>
            <a:r>
              <a:rPr lang="en-US" sz="5400" dirty="0"/>
              <a:t>THANK YOU!</a:t>
            </a:r>
          </a:p>
        </p:txBody>
      </p:sp>
      <p:pic>
        <p:nvPicPr>
          <p:cNvPr id="7" name="Audio 6">
            <a:hlinkClick r:id="" action="ppaction://media"/>
            <a:extLst>
              <a:ext uri="{FF2B5EF4-FFF2-40B4-BE49-F238E27FC236}">
                <a16:creationId xmlns:a16="http://schemas.microsoft.com/office/drawing/2014/main" xmlns="" id="{A11EFFD0-E37A-8449-9CA9-2C0CBDA71AD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1755574448"/>
      </p:ext>
    </p:extLst>
  </p:cSld>
  <p:clrMapOvr>
    <a:masterClrMapping/>
  </p:clrMapOvr>
  <mc:AlternateContent xmlns:mc="http://schemas.openxmlformats.org/markup-compatibility/2006" xmlns:p14="http://schemas.microsoft.com/office/powerpoint/2010/main">
    <mc:Choice Requires="p14">
      <p:transition spd="slow" p14:dur="2000" advTm="2562"/>
    </mc:Choice>
    <mc:Fallback xmlns="">
      <p:transition spd="slow" advTm="256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xmlns="" id="{E7B8D9D8-EBE4-B147-B32C-B83B3114BABB}"/>
              </a:ext>
            </a:extLst>
          </p:cNvPr>
          <p:cNvSpPr/>
          <p:nvPr/>
        </p:nvSpPr>
        <p:spPr>
          <a:xfrm>
            <a:off x="393129" y="1262427"/>
            <a:ext cx="11192488" cy="584775"/>
          </a:xfrm>
          <a:prstGeom prst="rect">
            <a:avLst/>
          </a:prstGeom>
        </p:spPr>
        <p:txBody>
          <a:bodyPr wrap="none">
            <a:spAutoFit/>
          </a:bodyPr>
          <a:lstStyle/>
          <a:p>
            <a:r>
              <a:rPr lang="en-US" sz="3200" dirty="0">
                <a:latin typeface="+mj-lt"/>
                <a:cs typeface="Calibri" panose="020F0502020204030204" pitchFamily="34" charset="0"/>
              </a:rPr>
              <a:t>“The bat didn’t fit into the bag because </a:t>
            </a:r>
            <a:r>
              <a:rPr lang="en-US" sz="3200" dirty="0">
                <a:solidFill>
                  <a:schemeClr val="accent1"/>
                </a:solidFill>
                <a:latin typeface="+mj-lt"/>
                <a:cs typeface="Calibri" panose="020F0502020204030204" pitchFamily="34" charset="0"/>
              </a:rPr>
              <a:t>it</a:t>
            </a:r>
            <a:r>
              <a:rPr lang="en-US" sz="3200" dirty="0">
                <a:latin typeface="+mj-lt"/>
                <a:cs typeface="Calibri" panose="020F0502020204030204" pitchFamily="34" charset="0"/>
              </a:rPr>
              <a:t> was too big” </a:t>
            </a:r>
          </a:p>
        </p:txBody>
      </p:sp>
      <p:sp>
        <p:nvSpPr>
          <p:cNvPr id="5" name="Rectangle 4">
            <a:extLst>
              <a:ext uri="{FF2B5EF4-FFF2-40B4-BE49-F238E27FC236}">
                <a16:creationId xmlns:a16="http://schemas.microsoft.com/office/drawing/2014/main" xmlns="" id="{7E6BB64C-77E5-DD40-AB59-63058C801093}"/>
              </a:ext>
            </a:extLst>
          </p:cNvPr>
          <p:cNvSpPr/>
          <p:nvPr/>
        </p:nvSpPr>
        <p:spPr>
          <a:xfrm>
            <a:off x="5460890" y="2587990"/>
            <a:ext cx="577402" cy="584775"/>
          </a:xfrm>
          <a:prstGeom prst="rect">
            <a:avLst/>
          </a:prstGeom>
        </p:spPr>
        <p:txBody>
          <a:bodyPr wrap="none">
            <a:spAutoFit/>
          </a:bodyPr>
          <a:lstStyle/>
          <a:p>
            <a:r>
              <a:rPr lang="en-US" sz="3200" dirty="0">
                <a:latin typeface="+mj-lt"/>
                <a:cs typeface="Calibri" panose="020F0502020204030204" pitchFamily="34" charset="0"/>
              </a:rPr>
              <a:t>or</a:t>
            </a:r>
          </a:p>
        </p:txBody>
      </p:sp>
      <p:sp>
        <p:nvSpPr>
          <p:cNvPr id="6" name="Rectangle 5">
            <a:extLst>
              <a:ext uri="{FF2B5EF4-FFF2-40B4-BE49-F238E27FC236}">
                <a16:creationId xmlns:a16="http://schemas.microsoft.com/office/drawing/2014/main" xmlns="" id="{EDE6B407-0857-4042-B3B2-C68E1CC46CBD}"/>
              </a:ext>
            </a:extLst>
          </p:cNvPr>
          <p:cNvSpPr/>
          <p:nvPr/>
        </p:nvSpPr>
        <p:spPr>
          <a:xfrm>
            <a:off x="393129" y="3913553"/>
            <a:ext cx="11541942" cy="584775"/>
          </a:xfrm>
          <a:prstGeom prst="rect">
            <a:avLst/>
          </a:prstGeom>
        </p:spPr>
        <p:txBody>
          <a:bodyPr wrap="none">
            <a:spAutoFit/>
          </a:bodyPr>
          <a:lstStyle/>
          <a:p>
            <a:r>
              <a:rPr lang="en-US" sz="3200" dirty="0">
                <a:latin typeface="+mj-lt"/>
                <a:cs typeface="Calibri" panose="020F0502020204030204" pitchFamily="34" charset="0"/>
              </a:rPr>
              <a:t>“The bat didn’t fit into the bag because</a:t>
            </a:r>
            <a:r>
              <a:rPr lang="en-US" sz="3200" dirty="0">
                <a:solidFill>
                  <a:schemeClr val="accent2"/>
                </a:solidFill>
                <a:latin typeface="+mj-lt"/>
                <a:cs typeface="Calibri" panose="020F0502020204030204" pitchFamily="34" charset="0"/>
              </a:rPr>
              <a:t> </a:t>
            </a:r>
            <a:r>
              <a:rPr lang="en-US" sz="3200" dirty="0">
                <a:solidFill>
                  <a:schemeClr val="accent1"/>
                </a:solidFill>
                <a:latin typeface="+mj-lt"/>
                <a:cs typeface="Calibri" panose="020F0502020204030204" pitchFamily="34" charset="0"/>
              </a:rPr>
              <a:t>it</a:t>
            </a:r>
            <a:r>
              <a:rPr lang="en-US" sz="3200" dirty="0">
                <a:solidFill>
                  <a:schemeClr val="accent2"/>
                </a:solidFill>
                <a:latin typeface="+mj-lt"/>
                <a:cs typeface="Calibri" panose="020F0502020204030204" pitchFamily="34" charset="0"/>
              </a:rPr>
              <a:t> </a:t>
            </a:r>
            <a:r>
              <a:rPr lang="en-US" sz="3200" dirty="0">
                <a:latin typeface="+mj-lt"/>
                <a:cs typeface="Calibri" panose="020F0502020204030204" pitchFamily="34" charset="0"/>
              </a:rPr>
              <a:t>was too small” </a:t>
            </a:r>
          </a:p>
        </p:txBody>
      </p:sp>
      <p:sp>
        <p:nvSpPr>
          <p:cNvPr id="8" name="Rectangle 7">
            <a:extLst>
              <a:ext uri="{FF2B5EF4-FFF2-40B4-BE49-F238E27FC236}">
                <a16:creationId xmlns:a16="http://schemas.microsoft.com/office/drawing/2014/main" xmlns="" id="{51549336-183E-8441-8FB2-F41C8C328796}"/>
              </a:ext>
            </a:extLst>
          </p:cNvPr>
          <p:cNvSpPr/>
          <p:nvPr/>
        </p:nvSpPr>
        <p:spPr>
          <a:xfrm>
            <a:off x="1819674" y="5439073"/>
            <a:ext cx="7917552" cy="923330"/>
          </a:xfrm>
          <a:prstGeom prst="rect">
            <a:avLst/>
          </a:prstGeom>
          <a:noFill/>
          <a:ln>
            <a:noFill/>
          </a:ln>
        </p:spPr>
        <p:txBody>
          <a:bodyPr wrap="none" lIns="91440" tIns="45720" rIns="91440" bIns="45720">
            <a:spAutoFit/>
          </a:bodyPr>
          <a:lstStyle/>
          <a:p>
            <a:pPr algn="ctr"/>
            <a:r>
              <a:rPr lang="en-US" sz="5400" b="1" dirty="0">
                <a:ln w="22225">
                  <a:noFill/>
                  <a:prstDash val="solid"/>
                </a:ln>
                <a:latin typeface="+mj-lt"/>
                <a:cs typeface="Calibri" panose="020F0502020204030204" pitchFamily="34" charset="0"/>
              </a:rPr>
              <a:t>What does</a:t>
            </a:r>
            <a:r>
              <a:rPr lang="en-US" sz="5400" b="1" dirty="0">
                <a:ln w="22225">
                  <a:noFill/>
                  <a:prstDash val="solid"/>
                </a:ln>
                <a:solidFill>
                  <a:schemeClr val="accent1"/>
                </a:solidFill>
                <a:latin typeface="+mj-lt"/>
                <a:cs typeface="Calibri" panose="020F0502020204030204" pitchFamily="34" charset="0"/>
              </a:rPr>
              <a:t> “it” </a:t>
            </a:r>
            <a:r>
              <a:rPr lang="en-US" sz="5400" b="1" dirty="0">
                <a:ln w="22225">
                  <a:noFill/>
                  <a:prstDash val="solid"/>
                </a:ln>
                <a:latin typeface="+mj-lt"/>
                <a:cs typeface="Calibri" panose="020F0502020204030204" pitchFamily="34" charset="0"/>
              </a:rPr>
              <a:t>refer to?</a:t>
            </a:r>
          </a:p>
        </p:txBody>
      </p:sp>
      <p:pic>
        <p:nvPicPr>
          <p:cNvPr id="10" name="Audio 9">
            <a:hlinkClick r:id="" action="ppaction://media"/>
            <a:extLst>
              <a:ext uri="{FF2B5EF4-FFF2-40B4-BE49-F238E27FC236}">
                <a16:creationId xmlns:a16="http://schemas.microsoft.com/office/drawing/2014/main" xmlns="" id="{4F067AE2-C7E5-5541-BBE4-F817FC549709}"/>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163300" y="5829300"/>
            <a:ext cx="812800" cy="812800"/>
          </a:xfrm>
          <a:prstGeom prst="rect">
            <a:avLst/>
          </a:prstGeom>
        </p:spPr>
      </p:pic>
    </p:spTree>
    <p:custDataLst>
      <p:tags r:id="rId1"/>
    </p:custDataLst>
    <p:extLst>
      <p:ext uri="{BB962C8B-B14F-4D97-AF65-F5344CB8AC3E}">
        <p14:creationId xmlns:p14="http://schemas.microsoft.com/office/powerpoint/2010/main" val="761436979"/>
      </p:ext>
    </p:extLst>
  </p:cSld>
  <p:clrMapOvr>
    <a:masterClrMapping/>
  </p:clrMapOvr>
  <mc:AlternateContent xmlns:mc="http://schemas.openxmlformats.org/markup-compatibility/2006" xmlns:p14="http://schemas.microsoft.com/office/powerpoint/2010/main">
    <mc:Choice Requires="p14">
      <p:transition spd="slow" p14:dur="2000" advTm="13516"/>
    </mc:Choice>
    <mc:Fallback xmlns="">
      <p:transition spd="slow" advTm="1351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3" fill="hold" display="0">
                  <p:stCondLst>
                    <p:cond delay="indefinite"/>
                  </p:stCondLst>
                  <p:endCondLst>
                    <p:cond evt="onStopAudio" delay="0">
                      <p:tgtEl>
                        <p:sldTgt/>
                      </p:tgtEl>
                    </p:cond>
                  </p:endCondLst>
                </p:cTn>
                <p:tgtEl>
                  <p:spTgt spid="10"/>
                </p:tgtEl>
              </p:cMediaNode>
            </p:audio>
          </p:childTnLst>
        </p:cTn>
      </p:par>
    </p:tnLst>
    <p:bldLst>
      <p:bldP spid="4" grpId="0"/>
      <p:bldP spid="5" grpId="0"/>
      <p:bldP spid="6" grpId="0"/>
      <p:bldP spid="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34314E0D-EEBE-904B-8433-276AB2E4EC22}"/>
              </a:ext>
            </a:extLst>
          </p:cNvPr>
          <p:cNvSpPr txBox="1"/>
          <p:nvPr/>
        </p:nvSpPr>
        <p:spPr>
          <a:xfrm>
            <a:off x="2007220" y="2043663"/>
            <a:ext cx="7906214" cy="2031055"/>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5100" kern="1200" dirty="0">
                <a:solidFill>
                  <a:srgbClr val="FFFFFF"/>
                </a:solidFill>
                <a:latin typeface="+mj-lt"/>
                <a:ea typeface="+mj-ea"/>
                <a:cs typeface="+mj-cs"/>
              </a:rPr>
              <a:t>The meaning is embedded in context</a:t>
            </a:r>
          </a:p>
        </p:txBody>
      </p:sp>
      <p:pic>
        <p:nvPicPr>
          <p:cNvPr id="7" name="Audio 6">
            <a:hlinkClick r:id="" action="ppaction://media"/>
            <a:extLst>
              <a:ext uri="{FF2B5EF4-FFF2-40B4-BE49-F238E27FC236}">
                <a16:creationId xmlns:a16="http://schemas.microsoft.com/office/drawing/2014/main" xmlns="" id="{7CC2A89D-9044-F943-B84B-47BA57ED54E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3207253802"/>
      </p:ext>
    </p:extLst>
  </p:cSld>
  <p:clrMapOvr>
    <a:masterClrMapping/>
  </p:clrMapOvr>
  <mc:AlternateContent xmlns:mc="http://schemas.openxmlformats.org/markup-compatibility/2006" xmlns:p14="http://schemas.microsoft.com/office/powerpoint/2010/main">
    <mc:Choice Requires="p14">
      <p:transition spd="slow" p14:dur="2000" advTm="3415"/>
    </mc:Choice>
    <mc:Fallback xmlns="">
      <p:transition spd="slow" advTm="341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xmlns="" id="{3EA4FAFD-154F-D046-902A-CA8F711E9EBD}"/>
              </a:ext>
            </a:extLst>
          </p:cNvPr>
          <p:cNvSpPr/>
          <p:nvPr/>
        </p:nvSpPr>
        <p:spPr>
          <a:xfrm>
            <a:off x="3048000" y="2284840"/>
            <a:ext cx="6096000" cy="2288319"/>
          </a:xfrm>
          <a:prstGeom prst="rect">
            <a:avLst/>
          </a:prstGeom>
        </p:spPr>
        <p:txBody>
          <a:bodyPr>
            <a:spAutoFit/>
          </a:bodyPr>
          <a:lstStyle/>
          <a:p>
            <a:pPr algn="ctr">
              <a:lnSpc>
                <a:spcPct val="90000"/>
              </a:lnSpc>
              <a:spcBef>
                <a:spcPct val="0"/>
              </a:spcBef>
              <a:spcAft>
                <a:spcPts val="600"/>
              </a:spcAft>
            </a:pPr>
            <a:r>
              <a:rPr lang="en-US" sz="5100" dirty="0">
                <a:solidFill>
                  <a:srgbClr val="FFFFFF"/>
                </a:solidFill>
              </a:rPr>
              <a:t>i.e.</a:t>
            </a:r>
          </a:p>
          <a:p>
            <a:pPr algn="ctr">
              <a:lnSpc>
                <a:spcPct val="90000"/>
              </a:lnSpc>
              <a:spcBef>
                <a:spcPct val="0"/>
              </a:spcBef>
              <a:spcAft>
                <a:spcPts val="600"/>
              </a:spcAft>
            </a:pPr>
            <a:r>
              <a:rPr lang="en-US" sz="5100" dirty="0">
                <a:solidFill>
                  <a:srgbClr val="FFFFFF"/>
                </a:solidFill>
              </a:rPr>
              <a:t>grounded in experience</a:t>
            </a:r>
          </a:p>
        </p:txBody>
      </p:sp>
      <p:pic>
        <p:nvPicPr>
          <p:cNvPr id="7" name="Audio 6">
            <a:hlinkClick r:id="" action="ppaction://media"/>
            <a:extLst>
              <a:ext uri="{FF2B5EF4-FFF2-40B4-BE49-F238E27FC236}">
                <a16:creationId xmlns:a16="http://schemas.microsoft.com/office/drawing/2014/main" xmlns="" id="{6D5CC737-B6D3-DB4D-A562-5152BCF0A85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2013121731"/>
      </p:ext>
    </p:extLst>
  </p:cSld>
  <p:clrMapOvr>
    <a:masterClrMapping/>
  </p:clrMapOvr>
  <mc:AlternateContent xmlns:mc="http://schemas.openxmlformats.org/markup-compatibility/2006" xmlns:p14="http://schemas.microsoft.com/office/powerpoint/2010/main">
    <mc:Choice Requires="p14">
      <p:transition spd="slow" p14:dur="2000" advTm="2371"/>
    </mc:Choice>
    <mc:Fallback xmlns="">
      <p:transition spd="slow" advTm="237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CC1B90F5-D444-D943-AD2B-C9AAF005C65D}"/>
              </a:ext>
            </a:extLst>
          </p:cNvPr>
          <p:cNvSpPr txBox="1"/>
          <p:nvPr/>
        </p:nvSpPr>
        <p:spPr>
          <a:xfrm>
            <a:off x="1929161" y="2043663"/>
            <a:ext cx="8240751" cy="2031055"/>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5100" kern="1200" dirty="0">
                <a:solidFill>
                  <a:srgbClr val="FFFFFF"/>
                </a:solidFill>
                <a:latin typeface="+mj-lt"/>
                <a:ea typeface="+mj-ea"/>
                <a:cs typeface="+mj-cs"/>
              </a:rPr>
              <a:t>Language is grounded in experience</a:t>
            </a:r>
          </a:p>
        </p:txBody>
      </p:sp>
      <p:pic>
        <p:nvPicPr>
          <p:cNvPr id="7" name="Audio 6">
            <a:hlinkClick r:id="" action="ppaction://media"/>
            <a:extLst>
              <a:ext uri="{FF2B5EF4-FFF2-40B4-BE49-F238E27FC236}">
                <a16:creationId xmlns:a16="http://schemas.microsoft.com/office/drawing/2014/main" xmlns="" id="{82471A04-F730-2D48-B58B-941FAA0F07B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705546486"/>
      </p:ext>
    </p:extLst>
  </p:cSld>
  <p:clrMapOvr>
    <a:masterClrMapping/>
  </p:clrMapOvr>
  <mc:AlternateContent xmlns:mc="http://schemas.openxmlformats.org/markup-compatibility/2006" xmlns:p14="http://schemas.microsoft.com/office/powerpoint/2010/main">
    <mc:Choice Requires="p14">
      <p:transition spd="slow" p14:dur="2000" advTm="3137"/>
    </mc:Choice>
    <mc:Fallback xmlns="">
      <p:transition spd="slow" advTm="31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23189" y="2414040"/>
            <a:ext cx="9404723" cy="1400530"/>
          </a:xfrm>
        </p:spPr>
        <p:txBody>
          <a:bodyPr/>
          <a:lstStyle/>
          <a:p>
            <a:pPr algn="ctr"/>
            <a:r>
              <a:rPr lang="en-US" dirty="0"/>
              <a:t>Teaching agents the essence of words</a:t>
            </a:r>
          </a:p>
        </p:txBody>
      </p:sp>
      <p:pic>
        <p:nvPicPr>
          <p:cNvPr id="7" name="Audio 6">
            <a:hlinkClick r:id="" action="ppaction://media"/>
            <a:extLst>
              <a:ext uri="{FF2B5EF4-FFF2-40B4-BE49-F238E27FC236}">
                <a16:creationId xmlns:a16="http://schemas.microsoft.com/office/drawing/2014/main" xmlns="" id="{824365F7-C84F-504E-B851-D9253E8F09F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1986383487"/>
      </p:ext>
    </p:extLst>
  </p:cSld>
  <p:clrMapOvr>
    <a:masterClrMapping/>
  </p:clrMapOvr>
  <mc:AlternateContent xmlns:mc="http://schemas.openxmlformats.org/markup-compatibility/2006" xmlns:p14="http://schemas.microsoft.com/office/powerpoint/2010/main">
    <mc:Choice Requires="p14">
      <p:transition spd="slow" p14:dur="2000" advTm="5007"/>
    </mc:Choice>
    <mc:Fallback xmlns="">
      <p:transition spd="slow" advTm="500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t>Virtual Environments</a:t>
            </a:r>
            <a:endParaRPr lang="en-US" dirty="0"/>
          </a:p>
        </p:txBody>
      </p:sp>
      <p:pic>
        <p:nvPicPr>
          <p:cNvPr id="8" name="Audio 7">
            <a:hlinkClick r:id="" action="ppaction://media"/>
            <a:extLst>
              <a:ext uri="{FF2B5EF4-FFF2-40B4-BE49-F238E27FC236}">
                <a16:creationId xmlns:a16="http://schemas.microsoft.com/office/drawing/2014/main" xmlns="" id="{365588B1-BA48-2841-8C33-638A8335B36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63300" y="5829300"/>
            <a:ext cx="812800" cy="812800"/>
          </a:xfrm>
          <a:prstGeom prst="rect">
            <a:avLst/>
          </a:prstGeom>
        </p:spPr>
      </p:pic>
      <p:pic>
        <p:nvPicPr>
          <p:cNvPr id="5" name="Picture 4" descr="A picture containing screenshot&#10;&#10;Description automatically generated">
            <a:extLst>
              <a:ext uri="{FF2B5EF4-FFF2-40B4-BE49-F238E27FC236}">
                <a16:creationId xmlns:a16="http://schemas.microsoft.com/office/drawing/2014/main" xmlns="" id="{8C7B003C-378A-0D49-8423-015DA049C1B5}"/>
              </a:ext>
            </a:extLst>
          </p:cNvPr>
          <p:cNvPicPr>
            <a:picLocks noChangeAspect="1"/>
          </p:cNvPicPr>
          <p:nvPr/>
        </p:nvPicPr>
        <p:blipFill>
          <a:blip r:embed="rId6"/>
          <a:stretch>
            <a:fillRect/>
          </a:stretch>
        </p:blipFill>
        <p:spPr>
          <a:xfrm>
            <a:off x="2309603" y="2771802"/>
            <a:ext cx="2757600" cy="2757600"/>
          </a:xfrm>
          <a:prstGeom prst="rect">
            <a:avLst/>
          </a:prstGeom>
        </p:spPr>
      </p:pic>
    </p:spTree>
    <p:extLst>
      <p:ext uri="{BB962C8B-B14F-4D97-AF65-F5344CB8AC3E}">
        <p14:creationId xmlns:p14="http://schemas.microsoft.com/office/powerpoint/2010/main" val="1397193062"/>
      </p:ext>
    </p:extLst>
  </p:cSld>
  <p:clrMapOvr>
    <a:masterClrMapping/>
  </p:clrMapOvr>
  <mc:AlternateContent xmlns:mc="http://schemas.openxmlformats.org/markup-compatibility/2006" xmlns:p14="http://schemas.microsoft.com/office/powerpoint/2010/main">
    <mc:Choice Requires="p14">
      <p:transition spd="slow" p14:dur="2000" advTm="5389"/>
    </mc:Choice>
    <mc:Fallback xmlns="">
      <p:transition spd="slow" advTm="538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1.8|3.6|0.9|5.6"/>
</p:tagLst>
</file>

<file path=ppt/tags/tag10.xml><?xml version="1.0" encoding="utf-8"?>
<p:tagLst xmlns:a="http://schemas.openxmlformats.org/drawingml/2006/main" xmlns:r="http://schemas.openxmlformats.org/officeDocument/2006/relationships" xmlns:p="http://schemas.openxmlformats.org/presentationml/2006/main">
  <p:tag name="TIMING" val="|5.2|9.9"/>
</p:tagLst>
</file>

<file path=ppt/tags/tag11.xml><?xml version="1.0" encoding="utf-8"?>
<p:tagLst xmlns:a="http://schemas.openxmlformats.org/drawingml/2006/main" xmlns:r="http://schemas.openxmlformats.org/officeDocument/2006/relationships" xmlns:p="http://schemas.openxmlformats.org/presentationml/2006/main">
  <p:tag name="TIMING" val="|7.8"/>
</p:tagLst>
</file>

<file path=ppt/tags/tag12.xml><?xml version="1.0" encoding="utf-8"?>
<p:tagLst xmlns:a="http://schemas.openxmlformats.org/drawingml/2006/main" xmlns:r="http://schemas.openxmlformats.org/officeDocument/2006/relationships" xmlns:p="http://schemas.openxmlformats.org/presentationml/2006/main">
  <p:tag name="TIMING" val="|14.3|1.7|0.3|1.1|0.5|1.6|0.4|3.3"/>
</p:tagLst>
</file>

<file path=ppt/tags/tag2.xml><?xml version="1.0" encoding="utf-8"?>
<p:tagLst xmlns:a="http://schemas.openxmlformats.org/drawingml/2006/main" xmlns:r="http://schemas.openxmlformats.org/officeDocument/2006/relationships" xmlns:p="http://schemas.openxmlformats.org/presentationml/2006/main">
  <p:tag name="TIMING" val="|4.9"/>
</p:tagLst>
</file>

<file path=ppt/tags/tag3.xml><?xml version="1.0" encoding="utf-8"?>
<p:tagLst xmlns:a="http://schemas.openxmlformats.org/drawingml/2006/main" xmlns:r="http://schemas.openxmlformats.org/officeDocument/2006/relationships" xmlns:p="http://schemas.openxmlformats.org/presentationml/2006/main">
  <p:tag name="TIMING" val="|3.1|3.2|2.5"/>
</p:tagLst>
</file>

<file path=ppt/tags/tag4.xml><?xml version="1.0" encoding="utf-8"?>
<p:tagLst xmlns:a="http://schemas.openxmlformats.org/drawingml/2006/main" xmlns:r="http://schemas.openxmlformats.org/officeDocument/2006/relationships" xmlns:p="http://schemas.openxmlformats.org/presentationml/2006/main">
  <p:tag name="TIMING" val="|8.5"/>
</p:tagLst>
</file>

<file path=ppt/tags/tag5.xml><?xml version="1.0" encoding="utf-8"?>
<p:tagLst xmlns:a="http://schemas.openxmlformats.org/drawingml/2006/main" xmlns:r="http://schemas.openxmlformats.org/officeDocument/2006/relationships" xmlns:p="http://schemas.openxmlformats.org/presentationml/2006/main">
  <p:tag name="TIMING" val="|3.7|2.4"/>
</p:tagLst>
</file>

<file path=ppt/tags/tag6.xml><?xml version="1.0" encoding="utf-8"?>
<p:tagLst xmlns:a="http://schemas.openxmlformats.org/drawingml/2006/main" xmlns:r="http://schemas.openxmlformats.org/officeDocument/2006/relationships" xmlns:p="http://schemas.openxmlformats.org/presentationml/2006/main">
  <p:tag name="TIMING" val="|1.8|2.6"/>
</p:tagLst>
</file>

<file path=ppt/tags/tag7.xml><?xml version="1.0" encoding="utf-8"?>
<p:tagLst xmlns:a="http://schemas.openxmlformats.org/drawingml/2006/main" xmlns:r="http://schemas.openxmlformats.org/officeDocument/2006/relationships" xmlns:p="http://schemas.openxmlformats.org/presentationml/2006/main">
  <p:tag name="TIMING" val="|2.1|1.1"/>
</p:tagLst>
</file>

<file path=ppt/tags/tag8.xml><?xml version="1.0" encoding="utf-8"?>
<p:tagLst xmlns:a="http://schemas.openxmlformats.org/drawingml/2006/main" xmlns:r="http://schemas.openxmlformats.org/officeDocument/2006/relationships" xmlns:p="http://schemas.openxmlformats.org/presentationml/2006/main">
  <p:tag name="TIMING" val="|0.3|0.4"/>
</p:tagLst>
</file>

<file path=ppt/tags/tag9.xml><?xml version="1.0" encoding="utf-8"?>
<p:tagLst xmlns:a="http://schemas.openxmlformats.org/drawingml/2006/main" xmlns:r="http://schemas.openxmlformats.org/officeDocument/2006/relationships" xmlns:p="http://schemas.openxmlformats.org/presentationml/2006/main">
  <p:tag name="TIMING" val="|1.4|3.9|2"/>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{62985E5B-1226-EB4C-8BB2-B19C513C473E}tf10001062</Template>
  <TotalTime>5079</TotalTime>
  <Words>1193</Words>
  <Application>Microsoft Macintosh PowerPoint</Application>
  <PresentationFormat>Widescreen</PresentationFormat>
  <Paragraphs>177</Paragraphs>
  <Slides>37</Slides>
  <Notes>35</Notes>
  <HiddenSlides>0</HiddenSlides>
  <MMClips>37</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37</vt:i4>
      </vt:variant>
    </vt:vector>
  </HeadingPairs>
  <TitlesOfParts>
    <vt:vector size="44" baseType="lpstr">
      <vt:lpstr>Calibri</vt:lpstr>
      <vt:lpstr>Century Gothic</vt:lpstr>
      <vt:lpstr>Century Gothic (Headings)</vt:lpstr>
      <vt:lpstr>Mangal</vt:lpstr>
      <vt:lpstr>Wingdings 3</vt:lpstr>
      <vt:lpstr>Arial</vt:lpstr>
      <vt:lpstr>Ion</vt:lpstr>
      <vt:lpstr>Attention Based Natural Language Grounding By Navigating Virtual Environment</vt:lpstr>
      <vt:lpstr>PowerPoint Presentation</vt:lpstr>
      <vt:lpstr>PowerPoint Presentation</vt:lpstr>
      <vt:lpstr>PowerPoint Presentation</vt:lpstr>
      <vt:lpstr>PowerPoint Presentation</vt:lpstr>
      <vt:lpstr>PowerPoint Presentation</vt:lpstr>
      <vt:lpstr>PowerPoint Presentation</vt:lpstr>
      <vt:lpstr>Teaching agents the essence of words</vt:lpstr>
      <vt:lpstr>Virtual Environments</vt:lpstr>
      <vt:lpstr>Performing a navigation task aided by language.</vt:lpstr>
      <vt:lpstr>Virtual Environments</vt:lpstr>
      <vt:lpstr>VizDoom based 3D environment</vt:lpstr>
      <vt:lpstr>Methodology</vt:lpstr>
      <vt:lpstr>Model</vt:lpstr>
      <vt:lpstr>Model</vt:lpstr>
      <vt:lpstr>Model</vt:lpstr>
      <vt:lpstr>Model</vt:lpstr>
      <vt:lpstr>Prior art</vt:lpstr>
      <vt:lpstr>Prior art</vt:lpstr>
      <vt:lpstr>Our Fusion approach</vt:lpstr>
      <vt:lpstr>Our Fusion approach</vt:lpstr>
      <vt:lpstr>Our Fusion approach</vt:lpstr>
      <vt:lpstr>Our Fusion approach</vt:lpstr>
      <vt:lpstr>Fusion mechanism</vt:lpstr>
      <vt:lpstr>Evaluation mechanism</vt:lpstr>
      <vt:lpstr>2D Results</vt:lpstr>
      <vt:lpstr>3D results</vt:lpstr>
      <vt:lpstr>3D results</vt:lpstr>
      <vt:lpstr>3D results</vt:lpstr>
      <vt:lpstr>Attention maps</vt:lpstr>
      <vt:lpstr>Attention maps</vt:lpstr>
      <vt:lpstr>Language Grounding in 2D</vt:lpstr>
      <vt:lpstr>Language Grounding in 3D</vt:lpstr>
      <vt:lpstr>Vector arithmetic on instructions</vt:lpstr>
      <vt:lpstr>Language translation without parallel corpus</vt:lpstr>
      <vt:lpstr>Language translation without parallel corpus</vt:lpstr>
      <vt:lpstr>THANK YOU!</vt:lpstr>
    </vt:vector>
  </TitlesOfParts>
  <Company/>
  <LinksUpToDate>false</LinksUpToDate>
  <SharedDoc>false</SharedDoc>
  <HyperlinksChanged>false</HyperlinksChanged>
  <AppVersion>15.0032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Attention Based Natural Language Grounding By Navigating Virtual Environment</dc:title>
  <dc:creator>ABHISHEK SINHA</dc:creator>
  <cp:lastModifiedBy>ABHISHEK SINHA</cp:lastModifiedBy>
  <cp:revision>154</cp:revision>
  <dcterms:created xsi:type="dcterms:W3CDTF">2018-12-19T09:05:13Z</dcterms:created>
  <dcterms:modified xsi:type="dcterms:W3CDTF">2018-12-24T13:16:59Z</dcterms:modified>
</cp:coreProperties>
</file>